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1"/>
  </p:sldMasterIdLst>
  <p:sldIdLst>
    <p:sldId id="256" r:id="rId2"/>
    <p:sldId id="289" r:id="rId3"/>
    <p:sldId id="284" r:id="rId4"/>
    <p:sldId id="286" r:id="rId5"/>
    <p:sldId id="285" r:id="rId6"/>
    <p:sldId id="278" r:id="rId7"/>
    <p:sldId id="283" r:id="rId8"/>
    <p:sldId id="343" r:id="rId9"/>
    <p:sldId id="344" r:id="rId10"/>
    <p:sldId id="287" r:id="rId11"/>
    <p:sldId id="288" r:id="rId12"/>
    <p:sldId id="272" r:id="rId13"/>
    <p:sldId id="311" r:id="rId14"/>
    <p:sldId id="318" r:id="rId15"/>
    <p:sldId id="326" r:id="rId16"/>
    <p:sldId id="345" r:id="rId17"/>
    <p:sldId id="346" r:id="rId18"/>
    <p:sldId id="275" r:id="rId19"/>
    <p:sldId id="276" r:id="rId20"/>
    <p:sldId id="257" r:id="rId21"/>
    <p:sldId id="258" r:id="rId22"/>
    <p:sldId id="295" r:id="rId23"/>
    <p:sldId id="304" r:id="rId24"/>
    <p:sldId id="312" r:id="rId25"/>
    <p:sldId id="314" r:id="rId26"/>
    <p:sldId id="315" r:id="rId27"/>
    <p:sldId id="316" r:id="rId28"/>
    <p:sldId id="317" r:id="rId29"/>
    <p:sldId id="319" r:id="rId30"/>
    <p:sldId id="322" r:id="rId31"/>
    <p:sldId id="323" r:id="rId32"/>
    <p:sldId id="324" r:id="rId33"/>
    <p:sldId id="325" r:id="rId34"/>
    <p:sldId id="327" r:id="rId35"/>
    <p:sldId id="333" r:id="rId36"/>
    <p:sldId id="334" r:id="rId37"/>
    <p:sldId id="335" r:id="rId38"/>
    <p:sldId id="336" r:id="rId39"/>
    <p:sldId id="337" r:id="rId40"/>
    <p:sldId id="338" r:id="rId41"/>
    <p:sldId id="339" r:id="rId42"/>
    <p:sldId id="340" r:id="rId43"/>
    <p:sldId id="341" r:id="rId44"/>
    <p:sldId id="34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4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mn-MN" sz="2800" dirty="0"/>
              <a:t>Үйл ажиллагааны </a:t>
            </a:r>
            <a:r>
              <a:rPr lang="mn-MN" sz="2800" dirty="0" smtClean="0"/>
              <a:t>төлөвлөгөө         </a:t>
            </a:r>
            <a:r>
              <a:rPr lang="en-US" sz="1800" b="0" i="0" u="none" strike="noStrike" baseline="0" dirty="0" smtClean="0">
                <a:effectLst/>
              </a:rPr>
              <a:t>(</a:t>
            </a:r>
            <a:r>
              <a:rPr lang="mn-MN" sz="1800" b="0" i="0" u="none" strike="noStrike" baseline="0" dirty="0" smtClean="0">
                <a:effectLst/>
              </a:rPr>
              <a:t>хугацааны төлөвлөлтөөр</a:t>
            </a:r>
            <a:r>
              <a:rPr lang="en-US" sz="1800" b="0" i="0" u="none" strike="noStrike" baseline="0" dirty="0" smtClean="0">
                <a:effectLst/>
              </a:rPr>
              <a:t>)</a:t>
            </a:r>
            <a:endParaRPr lang="mn-MN" sz="1800" b="0" dirty="0"/>
          </a:p>
        </c:rich>
      </c:tx>
      <c:layout>
        <c:manualLayout>
          <c:xMode val="edge"/>
          <c:yMode val="edge"/>
          <c:x val="0.20626648410485962"/>
          <c:y val="1.4062499134934847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1948877569808404"/>
          <c:y val="0.1155821164135017"/>
          <c:w val="0.4008387524818961"/>
          <c:h val="0.84691788589333872"/>
        </c:manualLayout>
      </c:layout>
      <c:pieChart>
        <c:varyColors val="1"/>
        <c:ser>
          <c:idx val="0"/>
          <c:order val="0"/>
          <c:tx>
            <c:strRef>
              <c:f>Sheet1!$B$1</c:f>
              <c:strCache>
                <c:ptCount val="1"/>
                <c:pt idx="0">
                  <c:v>Үйл ажиллагааны төлөвлөгөө</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Lbls>
            <c:dLbl>
              <c:idx val="0"/>
              <c:layout>
                <c:manualLayout>
                  <c:x val="-7.9580864830078119E-2"/>
                  <c:y val="-5.3243722118373393E-3"/>
                </c:manualLayout>
              </c:layout>
              <c:tx>
                <c:rich>
                  <a:bodyPr/>
                  <a:lstStyle/>
                  <a:p>
                    <a:fld id="{B8EB0E75-A424-43BC-8A6D-8CF238FA46E4}" type="PERCENTAGE">
                      <a:rPr lang="mn-MN" smtClean="0"/>
                      <a:pPr/>
                      <a:t>[PERCENTAGE]</a:t>
                    </a:fld>
                    <a:endParaRPr lang="mn-MN" dirty="0" smtClean="0"/>
                  </a:p>
                  <a:p>
                    <a:r>
                      <a:rPr lang="mn-MN" dirty="0" smtClean="0"/>
                      <a:t>5 хоног</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1"/>
              <c:layout>
                <c:manualLayout>
                  <c:x val="-7.9526973227490347E-2"/>
                  <c:y val="-0.20479095689032006"/>
                </c:manualLayout>
              </c:layout>
              <c:tx>
                <c:rich>
                  <a:bodyPr/>
                  <a:lstStyle/>
                  <a:p>
                    <a:fld id="{968536FD-209A-46E2-BA64-1F80CF5F148F}" type="PERCENTAGE">
                      <a:rPr lang="mn-MN" smtClean="0"/>
                      <a:pPr/>
                      <a:t>[PERCENTAGE]</a:t>
                    </a:fld>
                    <a:endParaRPr lang="mn-MN" smtClean="0"/>
                  </a:p>
                  <a:p>
                    <a:r>
                      <a:rPr lang="mn-MN" smtClean="0"/>
                      <a:t>23 хоног</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46383FBD-5459-422A-9794-08B2B19FEF37}" type="PERCENTAGE">
                      <a:rPr lang="mn-MN" smtClean="0"/>
                      <a:pPr/>
                      <a:t>[PERCENTAGE]</a:t>
                    </a:fld>
                    <a:endParaRPr lang="mn-MN" smtClean="0"/>
                  </a:p>
                  <a:p>
                    <a:r>
                      <a:rPr lang="mn-MN" smtClean="0"/>
                      <a:t>32</a:t>
                    </a:r>
                    <a:r>
                      <a:rPr lang="mn-MN" baseline="0" smtClean="0"/>
                      <a:t> хоног</a:t>
                    </a:r>
                  </a:p>
                </c:rich>
              </c:tx>
              <c:dLblPos val="ctr"/>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3"/>
              <c:layout>
                <c:manualLayout>
                  <c:x val="-2.9646408198930496E-2"/>
                  <c:y val="0.15770151588942444"/>
                </c:manualLayout>
              </c:layout>
              <c:tx>
                <c:rich>
                  <a:bodyPr/>
                  <a:lstStyle/>
                  <a:p>
                    <a:fld id="{FCCD5CCB-7D66-4437-B7CD-D06F80D2BA8C}" type="PERCENTAGE">
                      <a:rPr lang="mn-MN" smtClean="0"/>
                      <a:pPr/>
                      <a:t>[PERCENTAGE]</a:t>
                    </a:fld>
                    <a:endParaRPr lang="mn-MN" dirty="0" smtClean="0"/>
                  </a:p>
                  <a:p>
                    <a:r>
                      <a:rPr lang="mn-MN" dirty="0" smtClean="0"/>
                      <a:t>11</a:t>
                    </a:r>
                    <a:r>
                      <a:rPr lang="mn-MN" baseline="0" dirty="0" smtClean="0"/>
                      <a:t> хоног</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4"/>
              <c:layout>
                <c:manualLayout>
                  <c:x val="-8.5440113589872496E-2"/>
                  <c:y val="0.11290931884170029"/>
                </c:manualLayout>
              </c:layout>
              <c:tx>
                <c:rich>
                  <a:bodyPr/>
                  <a:lstStyle/>
                  <a:p>
                    <a:fld id="{E1DD6D23-46A0-4482-8649-CBC471EBC65C}" type="PERCENTAGE">
                      <a:rPr lang="mn-MN" smtClean="0"/>
                      <a:pPr/>
                      <a:t>[PERCENTAGE]</a:t>
                    </a:fld>
                    <a:endParaRPr lang="mn-MN" smtClean="0"/>
                  </a:p>
                  <a:p>
                    <a:r>
                      <a:rPr lang="mn-MN" smtClean="0"/>
                      <a:t>10 хоног</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Үйл ажиллагаа 1 - системийн шинжилгээ хийж шаардлагууд болон, функцүүдээ тодорхойлох, UML диаграммуудыг зурж төслийн баримт бичгүүдийг боловсруулна.</c:v>
                </c:pt>
                <c:pt idx="1">
                  <c:v>Үйл ажиллагаа 2 - Вэбийн үндсэн зургийг гаргана, Өгөгдлийн санг зохион байгуулж, шаардлагатай өгөгдлүүдээ цуглуулна.</c:v>
                </c:pt>
                <c:pt idx="2">
                  <c:v>Үйл ажиллагаа 3 - Вэбийн зургийн дагуу оюутан, багш, нүүр хуудаст хамаарах хэсгүүдийн харагдах байдал болон функцүүдийг програмчилна</c:v>
                </c:pt>
                <c:pt idx="3">
                  <c:v>Үйл ажиллагаа 4 - Вэбийн зургийн дагуу байгууллагтай холбогдох хэсэг болон тэдгээрт хамаарах функцүүдийг програмчилна</c:v>
                </c:pt>
                <c:pt idx="4">
                  <c:v>Үйл ажиллагаа 5 - Төслийн баг системийг ашиглаж, тестчилэл хийж алдааг засварлана.</c:v>
                </c:pt>
              </c:strCache>
            </c:strRef>
          </c:cat>
          <c:val>
            <c:numRef>
              <c:f>Sheet1!$B$2:$B$6</c:f>
              <c:numCache>
                <c:formatCode>General</c:formatCode>
                <c:ptCount val="5"/>
                <c:pt idx="0">
                  <c:v>5</c:v>
                </c:pt>
                <c:pt idx="1">
                  <c:v>23</c:v>
                </c:pt>
                <c:pt idx="2">
                  <c:v>32</c:v>
                </c:pt>
                <c:pt idx="3">
                  <c:v>11</c:v>
                </c:pt>
                <c:pt idx="4">
                  <c:v>10</c:v>
                </c:pt>
              </c:numCache>
            </c:numRef>
          </c:val>
        </c:ser>
        <c:dLbls>
          <c:dLblPos val="ctr"/>
          <c:showLegendKey val="0"/>
          <c:showVal val="0"/>
          <c:showCatName val="0"/>
          <c:showSerName val="0"/>
          <c:showPercent val="1"/>
          <c:showBubbleSize val="0"/>
          <c:showLeaderLines val="1"/>
        </c:dLbls>
        <c:firstSliceAng val="80"/>
      </c:pieChart>
      <c:spPr>
        <a:noFill/>
        <a:ln>
          <a:noFill/>
        </a:ln>
        <a:effectLst/>
      </c:spPr>
    </c:plotArea>
    <c:legend>
      <c:legendPos val="r"/>
      <c:layout>
        <c:manualLayout>
          <c:xMode val="edge"/>
          <c:yMode val="edge"/>
          <c:x val="0.55883923602146157"/>
          <c:y val="0.14518626075379792"/>
          <c:w val="0.43450510738666082"/>
          <c:h val="0.8134908456267934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5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mn-MN" sz="2800" dirty="0"/>
              <a:t>Үйл ажиллагааны </a:t>
            </a:r>
            <a:r>
              <a:rPr lang="mn-MN" sz="2800" dirty="0" smtClean="0"/>
              <a:t>төлөвлөгөө         </a:t>
            </a:r>
            <a:r>
              <a:rPr lang="en-US" sz="1800" b="0" i="0" u="none" strike="noStrike" baseline="0" dirty="0" smtClean="0">
                <a:effectLst/>
              </a:rPr>
              <a:t>(</a:t>
            </a:r>
            <a:r>
              <a:rPr lang="mn-MN" sz="1800" b="0" i="0" u="none" strike="noStrike" baseline="0" dirty="0" smtClean="0">
                <a:effectLst/>
              </a:rPr>
              <a:t>санхүүгийн зарцуулалтаар</a:t>
            </a:r>
            <a:r>
              <a:rPr lang="en-US" sz="1800" b="0" i="0" u="none" strike="noStrike" baseline="0" dirty="0" smtClean="0">
                <a:effectLst/>
              </a:rPr>
              <a:t>)</a:t>
            </a:r>
            <a:endParaRPr lang="mn-MN" sz="1800" b="0" dirty="0"/>
          </a:p>
        </c:rich>
      </c:tx>
      <c:layout>
        <c:manualLayout>
          <c:xMode val="edge"/>
          <c:yMode val="edge"/>
          <c:x val="0.20626648410485962"/>
          <c:y val="1.4062499134934847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Үйл ажиллагааны төлөвлөгөө</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Pt>
            <c:idx val="4"/>
            <c:bubble3D val="0"/>
            <c:spPr>
              <a:solidFill>
                <a:schemeClr val="accent5"/>
              </a:solidFill>
              <a:ln>
                <a:noFill/>
              </a:ln>
              <a:effectLst>
                <a:outerShdw blurRad="254000" sx="102000" sy="102000" algn="ctr" rotWithShape="0">
                  <a:prstClr val="black">
                    <a:alpha val="20000"/>
                  </a:prstClr>
                </a:outerShdw>
              </a:effectLst>
            </c:spPr>
          </c:dPt>
          <c:dLbls>
            <c:dLbl>
              <c:idx val="0"/>
              <c:layout>
                <c:manualLayout>
                  <c:x val="-9.1782901915187023E-2"/>
                  <c:y val="-6.1574368751576729E-2"/>
                </c:manualLayout>
              </c:layout>
              <c:tx>
                <c:rich>
                  <a:bodyPr/>
                  <a:lstStyle/>
                  <a:p>
                    <a:fld id="{B8EB0E75-A424-43BC-8A6D-8CF238FA46E4}" type="PERCENTAGE">
                      <a:rPr lang="en-US" smtClean="0"/>
                      <a:pPr/>
                      <a:t>[PERCENTAGE]</a:t>
                    </a:fld>
                    <a:endParaRPr lang="en-US" dirty="0" smtClean="0"/>
                  </a:p>
                  <a:p>
                    <a:r>
                      <a:rPr lang="en-US" dirty="0" smtClean="0"/>
                      <a:t>522,500₮</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1"/>
              <c:layout>
                <c:manualLayout>
                  <c:x val="-5.4013622958626273E-2"/>
                  <c:y val="-8.9947213955018826E-2"/>
                </c:manualLayout>
              </c:layout>
              <c:tx>
                <c:rich>
                  <a:bodyPr/>
                  <a:lstStyle/>
                  <a:p>
                    <a:fld id="{968536FD-209A-46E2-BA64-1F80CF5F148F}" type="PERCENTAGE">
                      <a:rPr lang="en-US" smtClean="0"/>
                      <a:pPr/>
                      <a:t>[PERCENTAGE]</a:t>
                    </a:fld>
                    <a:endParaRPr lang="en-US" dirty="0" smtClean="0"/>
                  </a:p>
                  <a:p>
                    <a:r>
                      <a:rPr lang="en-US" dirty="0" smtClean="0"/>
                      <a:t>108,000₮</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2"/>
              <c:layout/>
              <c:tx>
                <c:rich>
                  <a:bodyPr/>
                  <a:lstStyle/>
                  <a:p>
                    <a:fld id="{46383FBD-5459-422A-9794-08B2B19FEF37}" type="PERCENTAGE">
                      <a:rPr lang="en-US" smtClean="0"/>
                      <a:pPr/>
                      <a:t>[PERCENTAGE]</a:t>
                    </a:fld>
                    <a:endParaRPr lang="en-US" dirty="0" smtClean="0"/>
                  </a:p>
                  <a:p>
                    <a:r>
                      <a:rPr lang="en-US" dirty="0" smtClean="0"/>
                      <a:t>1,679,500₮</a:t>
                    </a:r>
                  </a:p>
                </c:rich>
              </c:tx>
              <c:dLblPos val="ctr"/>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3"/>
              <c:layout>
                <c:manualLayout>
                  <c:x val="-5.1831930171855729E-2"/>
                  <c:y val="0.15301401617777946"/>
                </c:manualLayout>
              </c:layout>
              <c:tx>
                <c:rich>
                  <a:bodyPr/>
                  <a:lstStyle/>
                  <a:p>
                    <a:fld id="{FCCD5CCB-7D66-4437-B7CD-D06F80D2BA8C}" type="PERCENTAGE">
                      <a:rPr lang="en-US" smtClean="0"/>
                      <a:pPr/>
                      <a:t>[PERCENTAGE]</a:t>
                    </a:fld>
                    <a:endParaRPr lang="en-US" dirty="0" smtClean="0"/>
                  </a:p>
                  <a:p>
                    <a:r>
                      <a:rPr lang="en-US" dirty="0" smtClean="0"/>
                      <a:t>403,200₮</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dLbl>
              <c:idx val="4"/>
              <c:layout>
                <c:manualLayout>
                  <c:x val="-8.654938968851876E-2"/>
                  <c:y val="8.9471820283475542E-2"/>
                </c:manualLayout>
              </c:layout>
              <c:tx>
                <c:rich>
                  <a:bodyPr/>
                  <a:lstStyle/>
                  <a:p>
                    <a:fld id="{E1DD6D23-46A0-4482-8649-CBC471EBC65C}" type="PERCENTAGE">
                      <a:rPr lang="en-US" smtClean="0"/>
                      <a:pPr/>
                      <a:t>[PERCENTAGE]</a:t>
                    </a:fld>
                    <a:endParaRPr lang="en-US" dirty="0" smtClean="0"/>
                  </a:p>
                  <a:p>
                    <a:r>
                      <a:rPr lang="en-US" dirty="0" smtClean="0"/>
                      <a:t>268,800₮</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Үйл ажиллагаа 1 - системийн шинжилгээ хийж шаардлагууд болон, функцүүдээ тодорхойлох, UML диаграммуудыг зурж төслийн баримт бичгүүдийг боловсруулна.</c:v>
                </c:pt>
                <c:pt idx="1">
                  <c:v>Үйл ажиллагаа 2 - Вэбийн үндсэн зургийг гаргана, Өгөгдлийн санг зохион байгуулж, шаардлагатай өгөгдлүүдээ цуглуулна.</c:v>
                </c:pt>
                <c:pt idx="2">
                  <c:v>Үйл ажиллагаа 3 - Вэбийн зургийн дагуу оюутан, багш, нүүр хуудаст хамаарах хэсгүүдийн харагдах байдал болон функцүүдийг програмчилна</c:v>
                </c:pt>
                <c:pt idx="3">
                  <c:v>Үйл ажиллагаа 4 - Вэбийн зургийн дагуу байгууллагтай холбогдох хэсэг болон тэдгээрт хамаарах функцүүдийг програмчилна</c:v>
                </c:pt>
                <c:pt idx="4">
                  <c:v>Үйл ажиллагаа 5 - Төслийн баг системийг ашиглаж, тестчилэл хийж алдааг засварлана.</c:v>
                </c:pt>
              </c:strCache>
            </c:strRef>
          </c:cat>
          <c:val>
            <c:numRef>
              <c:f>Sheet1!$B$2:$B$6</c:f>
              <c:numCache>
                <c:formatCode>General</c:formatCode>
                <c:ptCount val="5"/>
                <c:pt idx="0">
                  <c:v>522500</c:v>
                </c:pt>
                <c:pt idx="1">
                  <c:v>108000</c:v>
                </c:pt>
                <c:pt idx="2">
                  <c:v>1697500</c:v>
                </c:pt>
                <c:pt idx="3">
                  <c:v>403200</c:v>
                </c:pt>
                <c:pt idx="4">
                  <c:v>268800</c:v>
                </c:pt>
              </c:numCache>
            </c:numRef>
          </c:val>
        </c:ser>
        <c:dLbls>
          <c:dLblPos val="ctr"/>
          <c:showLegendKey val="0"/>
          <c:showVal val="0"/>
          <c:showCatName val="0"/>
          <c:showSerName val="0"/>
          <c:showPercent val="1"/>
          <c:showBubbleSize val="0"/>
          <c:showLeaderLines val="1"/>
        </c:dLbls>
        <c:firstSliceAng val="80"/>
      </c:pieChart>
      <c:spPr>
        <a:noFill/>
        <a:ln>
          <a:noFill/>
        </a:ln>
        <a:effectLst/>
      </c:spPr>
    </c:plotArea>
    <c:legend>
      <c:legendPos val="r"/>
      <c:layout>
        <c:manualLayout>
          <c:xMode val="edge"/>
          <c:yMode val="edge"/>
          <c:x val="0.55498009067764364"/>
          <c:y val="0.15555707704496327"/>
          <c:w val="0.43836425273047874"/>
          <c:h val="0.7786867139095279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5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402308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75FCE-B5A4-44EE-BCC6-5B71EBA424A4}" type="datetimeFigureOut">
              <a:rPr lang="en-US" smtClean="0"/>
              <a:t>4/14/2016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3282694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520613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41656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840226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832002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3680152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2820672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362770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42164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305084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D75FCE-B5A4-44EE-BCC6-5B71EBA424A4}" type="datetimeFigureOut">
              <a:rPr lang="en-US" smtClean="0"/>
              <a:t>4/14/2016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40797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D75FCE-B5A4-44EE-BCC6-5B71EBA424A4}" type="datetimeFigureOut">
              <a:rPr lang="en-US" smtClean="0"/>
              <a:t>4/14/2016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264091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735709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422029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A0D75FCE-B5A4-44EE-BCC6-5B71EBA424A4}" type="datetimeFigureOut">
              <a:rPr lang="en-US" smtClean="0"/>
              <a:t>4/14/2016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290074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75FCE-B5A4-44EE-BCC6-5B71EBA424A4}" type="datetimeFigureOut">
              <a:rPr lang="en-US" smtClean="0"/>
              <a:t>4/14/2016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35058-849F-435D-A978-866DB65DEDBA}" type="slidenum">
              <a:rPr lang="en-US" smtClean="0"/>
              <a:t>‹#›</a:t>
            </a:fld>
            <a:endParaRPr lang="en-US"/>
          </a:p>
        </p:txBody>
      </p:sp>
    </p:spTree>
    <p:extLst>
      <p:ext uri="{BB962C8B-B14F-4D97-AF65-F5344CB8AC3E}">
        <p14:creationId xmlns:p14="http://schemas.microsoft.com/office/powerpoint/2010/main" val="139884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0D75FCE-B5A4-44EE-BCC6-5B71EBA424A4}" type="datetimeFigureOut">
              <a:rPr lang="en-US" smtClean="0"/>
              <a:t>4/14/2016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7A35058-849F-435D-A978-866DB65DEDBA}" type="slidenum">
              <a:rPr lang="en-US" smtClean="0"/>
              <a:t>‹#›</a:t>
            </a:fld>
            <a:endParaRPr lang="en-US"/>
          </a:p>
        </p:txBody>
      </p:sp>
    </p:spTree>
    <p:extLst>
      <p:ext uri="{BB962C8B-B14F-4D97-AF65-F5344CB8AC3E}">
        <p14:creationId xmlns:p14="http://schemas.microsoft.com/office/powerpoint/2010/main" val="1468869414"/>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3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07240" cy="3051810"/>
          </a:xfrm>
          <a:prstGeom prst="rect">
            <a:avLst/>
          </a:prstGeom>
        </p:spPr>
      </p:pic>
      <p:sp>
        <p:nvSpPr>
          <p:cNvPr id="6" name="Title 1"/>
          <p:cNvSpPr txBox="1">
            <a:spLocks/>
          </p:cNvSpPr>
          <p:nvPr/>
        </p:nvSpPr>
        <p:spPr>
          <a:xfrm>
            <a:off x="354331" y="3360419"/>
            <a:ext cx="11327130" cy="310896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mn-MN" sz="2800" dirty="0" smtClean="0">
                <a:solidFill>
                  <a:srgbClr val="FFFF00"/>
                </a:solidFill>
              </a:rPr>
              <a:t>БАГШ, ОЮУТАН, БАЙГУУЛЛАГА хоорондын хөдөлмөр зуучлал, </a:t>
            </a:r>
          </a:p>
          <a:p>
            <a:pPr algn="ctr">
              <a:lnSpc>
                <a:spcPct val="150000"/>
              </a:lnSpc>
            </a:pPr>
            <a:r>
              <a:rPr lang="mn-MN" sz="2800" dirty="0" smtClean="0">
                <a:solidFill>
                  <a:srgbClr val="FFFF00"/>
                </a:solidFill>
              </a:rPr>
              <a:t>Судалгаа шинжилгээ, төсөл хөтөлбөрийг дэмжих, хөрөнгө оруулах,</a:t>
            </a:r>
          </a:p>
          <a:p>
            <a:pPr algn="ctr">
              <a:lnSpc>
                <a:spcPct val="150000"/>
              </a:lnSpc>
            </a:pPr>
            <a:r>
              <a:rPr lang="mn-MN" sz="2800" dirty="0" smtClean="0">
                <a:solidFill>
                  <a:srgbClr val="FFFF00"/>
                </a:solidFill>
              </a:rPr>
              <a:t>Багийн ажиллагааг дэмжих, багуудыг хөдөлмөрийн зах зээлд зуучлах чиглэлээр үйл ажиллагаа явуулна.</a:t>
            </a:r>
          </a:p>
          <a:p>
            <a:pPr algn="ctr">
              <a:lnSpc>
                <a:spcPct val="150000"/>
              </a:lnSpc>
            </a:pPr>
            <a:endParaRPr lang="mn-MN" sz="2800" dirty="0">
              <a:solidFill>
                <a:srgbClr val="FFFF00"/>
              </a:solidFill>
            </a:endParaRPr>
          </a:p>
        </p:txBody>
      </p:sp>
    </p:spTree>
    <p:extLst>
      <p:ext uri="{BB962C8B-B14F-4D97-AF65-F5344CB8AC3E}">
        <p14:creationId xmlns:p14="http://schemas.microsoft.com/office/powerpoint/2010/main" val="1492419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37" y="192945"/>
            <a:ext cx="11106007" cy="898100"/>
          </a:xfrm>
        </p:spPr>
        <p:txBody>
          <a:bodyPr/>
          <a:lstStyle/>
          <a:p>
            <a:r>
              <a:rPr lang="mn-MN" sz="3600" b="1" dirty="0"/>
              <a:t>Үйл </a:t>
            </a:r>
            <a:r>
              <a:rPr lang="mn-MN" sz="3200" b="1" dirty="0"/>
              <a:t>ажиллагаа</a:t>
            </a:r>
            <a:r>
              <a:rPr lang="mn-MN" sz="3600" b="1" dirty="0"/>
              <a:t> болон санхүүгийн </a:t>
            </a:r>
            <a:r>
              <a:rPr lang="mn-MN" sz="3600" b="1" dirty="0" smtClean="0"/>
              <a:t>төлөвлөгөө</a:t>
            </a:r>
            <a:br>
              <a:rPr lang="mn-MN" sz="3600" b="1" dirty="0" smtClean="0"/>
            </a:br>
            <a:endParaRPr lang="en-US" sz="1400" dirty="0"/>
          </a:p>
        </p:txBody>
      </p:sp>
      <p:graphicFrame>
        <p:nvGraphicFramePr>
          <p:cNvPr id="18" name="Chart 17"/>
          <p:cNvGraphicFramePr/>
          <p:nvPr>
            <p:extLst>
              <p:ext uri="{D42A27DB-BD31-4B8C-83A1-F6EECF244321}">
                <p14:modId xmlns:p14="http://schemas.microsoft.com/office/powerpoint/2010/main" val="1754744203"/>
              </p:ext>
            </p:extLst>
          </p:nvPr>
        </p:nvGraphicFramePr>
        <p:xfrm>
          <a:off x="386337" y="1176867"/>
          <a:ext cx="11448908"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408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6337" y="192945"/>
            <a:ext cx="11106007" cy="898100"/>
          </a:xfrm>
        </p:spPr>
        <p:txBody>
          <a:bodyPr/>
          <a:lstStyle/>
          <a:p>
            <a:r>
              <a:rPr lang="mn-MN" sz="3600" b="1" dirty="0"/>
              <a:t>Үйл </a:t>
            </a:r>
            <a:r>
              <a:rPr lang="mn-MN" sz="3200" b="1" dirty="0"/>
              <a:t>ажиллагаа</a:t>
            </a:r>
            <a:r>
              <a:rPr lang="mn-MN" sz="3600" b="1" dirty="0"/>
              <a:t> болон санхүүгийн </a:t>
            </a:r>
            <a:r>
              <a:rPr lang="mn-MN" sz="3600" b="1" dirty="0" smtClean="0"/>
              <a:t>төлөвлөгөө</a:t>
            </a:r>
            <a:br>
              <a:rPr lang="mn-MN" sz="3600" b="1" dirty="0" smtClean="0"/>
            </a:br>
            <a:endParaRPr lang="en-US" sz="1400" dirty="0"/>
          </a:p>
        </p:txBody>
      </p:sp>
      <p:graphicFrame>
        <p:nvGraphicFramePr>
          <p:cNvPr id="7" name="Chart 6"/>
          <p:cNvGraphicFramePr/>
          <p:nvPr>
            <p:extLst>
              <p:ext uri="{D42A27DB-BD31-4B8C-83A1-F6EECF244321}">
                <p14:modId xmlns:p14="http://schemas.microsoft.com/office/powerpoint/2010/main" val="854522302"/>
              </p:ext>
            </p:extLst>
          </p:nvPr>
        </p:nvGraphicFramePr>
        <p:xfrm>
          <a:off x="386337" y="1176867"/>
          <a:ext cx="11448908"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3735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302" r="18229"/>
          <a:stretch/>
        </p:blipFill>
        <p:spPr>
          <a:xfrm>
            <a:off x="1296393" y="0"/>
            <a:ext cx="8937774" cy="6729211"/>
          </a:xfrm>
        </p:spPr>
      </p:pic>
    </p:spTree>
    <p:extLst>
      <p:ext uri="{BB962C8B-B14F-4D97-AF65-F5344CB8AC3E}">
        <p14:creationId xmlns:p14="http://schemas.microsoft.com/office/powerpoint/2010/main" val="2625388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71" y="106680"/>
            <a:ext cx="9404723" cy="1400530"/>
          </a:xfrm>
        </p:spPr>
        <p:txBody>
          <a:bodyPr/>
          <a:lstStyle/>
          <a:p>
            <a:r>
              <a:rPr lang="mn-MN" sz="2000" dirty="0" smtClean="0"/>
              <a:t>Энэ бол албан байгууллага өөрийн эрхээр нэвтэрч орсон байдал юм. Тухайн хэрэглэгчидтэй холбоотой бүхий л функцууд, мэдээ мэдээллийг харуулна.</a:t>
            </a:r>
            <a:endParaRPr lang="en-US" sz="2000" dirty="0"/>
          </a:p>
        </p:txBody>
      </p:sp>
      <p:pic>
        <p:nvPicPr>
          <p:cNvPr id="4" name="Content Placeholder 3" descr="Байгууллага нэвтэрсэн үед.jpg"/>
          <p:cNvPicPr>
            <a:picLocks noGrp="1" noChangeAspect="1"/>
          </p:cNvPicPr>
          <p:nvPr>
            <p:ph idx="1"/>
          </p:nvPr>
        </p:nvPicPr>
        <p:blipFill>
          <a:blip r:embed="rId2" cstate="print"/>
          <a:srcRect l="17964" r="19220"/>
          <a:stretch>
            <a:fillRect/>
          </a:stretch>
        </p:blipFill>
        <p:spPr>
          <a:xfrm>
            <a:off x="1818025" y="1143001"/>
            <a:ext cx="8133695" cy="5516880"/>
          </a:xfrm>
        </p:spPr>
      </p:pic>
    </p:spTree>
    <p:extLst>
      <p:ext uri="{BB962C8B-B14F-4D97-AF65-F5344CB8AC3E}">
        <p14:creationId xmlns:p14="http://schemas.microsoft.com/office/powerpoint/2010/main" val="3695222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Багш нэвтэрсэн үед.jpg"/>
          <p:cNvPicPr>
            <a:picLocks noGrp="1" noChangeAspect="1"/>
          </p:cNvPicPr>
          <p:nvPr>
            <p:ph idx="1"/>
          </p:nvPr>
        </p:nvPicPr>
        <p:blipFill>
          <a:blip r:embed="rId2" cstate="print"/>
          <a:stretch>
            <a:fillRect/>
          </a:stretch>
        </p:blipFill>
        <p:spPr>
          <a:xfrm>
            <a:off x="2202872" y="121941"/>
            <a:ext cx="7254218" cy="6736059"/>
          </a:xfrm>
        </p:spPr>
      </p:pic>
    </p:spTree>
    <p:extLst>
      <p:ext uri="{BB962C8B-B14F-4D97-AF65-F5344CB8AC3E}">
        <p14:creationId xmlns:p14="http://schemas.microsoft.com/office/powerpoint/2010/main" val="419662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966121_768640063272132_1061028721_n.jpg"/>
          <p:cNvPicPr>
            <a:picLocks noGrp="1" noChangeAspect="1"/>
          </p:cNvPicPr>
          <p:nvPr>
            <p:ph idx="1"/>
          </p:nvPr>
        </p:nvPicPr>
        <p:blipFill>
          <a:blip r:embed="rId2" cstate="print"/>
          <a:stretch>
            <a:fillRect/>
          </a:stretch>
        </p:blipFill>
        <p:spPr>
          <a:xfrm>
            <a:off x="1132373" y="93518"/>
            <a:ext cx="9669025" cy="6639791"/>
          </a:xfrm>
        </p:spPr>
      </p:pic>
    </p:spTree>
    <p:extLst>
      <p:ext uri="{BB962C8B-B14F-4D97-AF65-F5344CB8AC3E}">
        <p14:creationId xmlns:p14="http://schemas.microsoft.com/office/powerpoint/2010/main" val="252522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Дараах байдлаар тухайн багштай хамтран ажилладаг судалгааны, ажлын багууд болон клубуудыг товч мэдээллийн хамтаар </a:t>
            </a:r>
            <a:r>
              <a:rPr lang="en-US" sz="2000" i="1" dirty="0" smtClean="0"/>
              <a:t>arrow slide </a:t>
            </a:r>
            <a:r>
              <a:rPr lang="mn-MN" sz="2000" dirty="0" smtClean="0"/>
              <a:t>буюу хоёр тийш гүйх байдлаар харуулна. Мөн шинээр баг үүсгэх гэсэн функцтэй байна.</a:t>
            </a:r>
            <a:endParaRPr lang="en-US" sz="2000" dirty="0"/>
          </a:p>
        </p:txBody>
      </p:sp>
      <p:sp>
        <p:nvSpPr>
          <p:cNvPr id="6" name="Content Placeholder 5"/>
          <p:cNvSpPr>
            <a:spLocks noGrp="1"/>
          </p:cNvSpPr>
          <p:nvPr>
            <p:ph idx="1"/>
          </p:nvPr>
        </p:nvSpPr>
        <p:spPr/>
        <p:txBody>
          <a:bodyPr/>
          <a:lstStyle/>
          <a:p>
            <a:endParaRPr lang="en-US"/>
          </a:p>
        </p:txBody>
      </p:sp>
      <p:pic>
        <p:nvPicPr>
          <p:cNvPr id="8195" name="Picture 3"/>
          <p:cNvPicPr>
            <a:picLocks noChangeAspect="1" noChangeArrowheads="1"/>
          </p:cNvPicPr>
          <p:nvPr/>
        </p:nvPicPr>
        <p:blipFill>
          <a:blip r:embed="rId2" cstate="print"/>
          <a:srcRect/>
          <a:stretch>
            <a:fillRect/>
          </a:stretch>
        </p:blipFill>
        <p:spPr bwMode="auto">
          <a:xfrm>
            <a:off x="592454" y="1785721"/>
            <a:ext cx="11035665" cy="4996079"/>
          </a:xfrm>
          <a:prstGeom prst="rect">
            <a:avLst/>
          </a:prstGeom>
          <a:noFill/>
          <a:ln w="9525">
            <a:noFill/>
            <a:miter lim="800000"/>
            <a:headEnd/>
            <a:tailEnd/>
          </a:ln>
        </p:spPr>
      </p:pic>
    </p:spTree>
    <p:extLst>
      <p:ext uri="{BB962C8B-B14F-4D97-AF65-F5344CB8AC3E}">
        <p14:creationId xmlns:p14="http://schemas.microsoft.com/office/powerpoint/2010/main" val="317669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Дараах байдлаар тухайн оюутантай хамтран ажилладаг судалгааны, ажлын багууд болон клубуудыг товч мэдээллийн хамтаар </a:t>
            </a:r>
            <a:r>
              <a:rPr lang="en-US" sz="2000" i="1" dirty="0" smtClean="0"/>
              <a:t>arrow slide </a:t>
            </a:r>
            <a:r>
              <a:rPr lang="mn-MN" sz="2000" dirty="0" smtClean="0"/>
              <a:t>буюу хоёр тийш гүйх байдлаар харуулна. Мөн шинээр баг үүсгэх гэсэн функцтэй байна.</a:t>
            </a:r>
            <a:endParaRPr lang="en-US" sz="20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051559" y="2087880"/>
            <a:ext cx="10068655" cy="4540426"/>
          </a:xfrm>
          <a:prstGeom prst="rect">
            <a:avLst/>
          </a:prstGeom>
          <a:noFill/>
          <a:ln w="9525">
            <a:noFill/>
            <a:miter lim="800000"/>
            <a:headEnd/>
            <a:tailEnd/>
          </a:ln>
        </p:spPr>
      </p:pic>
    </p:spTree>
    <p:extLst>
      <p:ext uri="{BB962C8B-B14F-4D97-AF65-F5344CB8AC3E}">
        <p14:creationId xmlns:p14="http://schemas.microsoft.com/office/powerpoint/2010/main" val="218793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Ажилд орох хүсэлт гаргасан хэрэглэгчрүү тухайн албан байгууллага зурвас илгээх мөн тухайн хэрэглэгчийн бөглөсөн </a:t>
            </a:r>
            <a:r>
              <a:rPr lang="en-US" sz="2000" dirty="0" smtClean="0"/>
              <a:t>CV</a:t>
            </a:r>
            <a:r>
              <a:rPr lang="mn-MN" sz="2000" dirty="0" smtClean="0"/>
              <a:t> татаж аван танилцах боломжтой.</a:t>
            </a:r>
            <a:endParaRPr lang="en-US" sz="2000" dirty="0"/>
          </a:p>
        </p:txBody>
      </p:sp>
      <p:pic>
        <p:nvPicPr>
          <p:cNvPr id="6" name="Content Placeholder 5"/>
          <p:cNvPicPr>
            <a:picLocks noGrp="1" noChangeAspect="1"/>
          </p:cNvPicPr>
          <p:nvPr>
            <p:ph idx="1"/>
          </p:nvPr>
        </p:nvPicPr>
        <p:blipFill>
          <a:blip r:embed="rId2"/>
          <a:stretch>
            <a:fillRect/>
          </a:stretch>
        </p:blipFill>
        <p:spPr>
          <a:xfrm>
            <a:off x="3742987" y="1483650"/>
            <a:ext cx="4182285" cy="4909639"/>
          </a:xfrm>
          <a:prstGeom prst="rect">
            <a:avLst/>
          </a:prstGeom>
        </p:spPr>
      </p:pic>
      <p:sp>
        <p:nvSpPr>
          <p:cNvPr id="10" name="Frame 9"/>
          <p:cNvSpPr/>
          <p:nvPr/>
        </p:nvSpPr>
        <p:spPr>
          <a:xfrm>
            <a:off x="3742987" y="5512158"/>
            <a:ext cx="4242752" cy="101743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3525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Нэвтэрч орсон хэрэглэгчийн хувьд холбогдох ажлын зарууд байрлах хэсэг байх ба дээд буланд нь </a:t>
            </a:r>
            <a:endParaRPr lang="en-US" sz="2000" dirty="0"/>
          </a:p>
        </p:txBody>
      </p:sp>
      <p:sp>
        <p:nvSpPr>
          <p:cNvPr id="3" name="Content Placeholder 2"/>
          <p:cNvSpPr>
            <a:spLocks noGrp="1"/>
          </p:cNvSpPr>
          <p:nvPr>
            <p:ph idx="1"/>
          </p:nvPr>
        </p:nvSpPr>
        <p:spPr/>
        <p:txBody>
          <a:bodyPr/>
          <a:lstStyle/>
          <a:p>
            <a:pPr marL="0" indent="0">
              <a:buNone/>
            </a:pPr>
            <a:r>
              <a:rPr lang="mn-MN" dirty="0" smtClean="0"/>
              <a:t> </a:t>
            </a:r>
            <a:endParaRPr lang="en-US" dirty="0"/>
          </a:p>
        </p:txBody>
      </p:sp>
      <p:pic>
        <p:nvPicPr>
          <p:cNvPr id="4" name="Picture 3"/>
          <p:cNvPicPr>
            <a:picLocks noChangeAspect="1"/>
          </p:cNvPicPr>
          <p:nvPr/>
        </p:nvPicPr>
        <p:blipFill>
          <a:blip r:embed="rId3"/>
          <a:stretch>
            <a:fillRect/>
          </a:stretch>
        </p:blipFill>
        <p:spPr>
          <a:xfrm>
            <a:off x="3405364" y="2052918"/>
            <a:ext cx="5289629" cy="4747103"/>
          </a:xfrm>
          <a:prstGeom prst="rect">
            <a:avLst/>
          </a:prstGeom>
        </p:spPr>
      </p:pic>
      <p:sp>
        <p:nvSpPr>
          <p:cNvPr id="23" name="Frame 22"/>
          <p:cNvSpPr/>
          <p:nvPr/>
        </p:nvSpPr>
        <p:spPr>
          <a:xfrm>
            <a:off x="5348471" y="5761734"/>
            <a:ext cx="2909263" cy="1038287"/>
          </a:xfrm>
          <a:prstGeom prst="frame">
            <a:avLst>
              <a:gd name="adj1" fmla="val 3716"/>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p:cNvSpPr/>
          <p:nvPr/>
        </p:nvSpPr>
        <p:spPr>
          <a:xfrm>
            <a:off x="3405363" y="2166425"/>
            <a:ext cx="2868828" cy="548640"/>
          </a:xfrm>
          <a:prstGeom prst="frame">
            <a:avLst>
              <a:gd name="adj1" fmla="val 3716"/>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824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175" y="1159300"/>
            <a:ext cx="9404723" cy="5127200"/>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mn-MN" sz="8800" b="1" dirty="0">
                <a:ln/>
                <a:solidFill>
                  <a:schemeClr val="accent3"/>
                </a:solidFill>
              </a:rPr>
              <a:t>Төслийн үндэслэл болон өнөөгийн байдал</a:t>
            </a:r>
            <a:endParaRPr lang="en-US" sz="8800" b="1" dirty="0">
              <a:ln/>
              <a:solidFill>
                <a:schemeClr val="accent3"/>
              </a:solidFill>
            </a:endParaRPr>
          </a:p>
        </p:txBody>
      </p:sp>
    </p:spTree>
    <p:extLst>
      <p:ext uri="{BB962C8B-B14F-4D97-AF65-F5344CB8AC3E}">
        <p14:creationId xmlns:p14="http://schemas.microsoft.com/office/powerpoint/2010/main" val="905769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n-MN" sz="2000" dirty="0"/>
              <a:t>С</a:t>
            </a:r>
            <a:r>
              <a:rPr lang="mn-MN" sz="2000" dirty="0" smtClean="0"/>
              <a:t>истемийн аль нэг хэсэг байрлах хэрэглэгчийн товч мэдээлэл дээр курсор аваачих үед тухайн хэрэглэгчийн тодорхой мэдээлэл, статистик үзүүлэлт болон нэмэлт функцууд томорох байдлаар харагдана. Үүнд: Хэрэглэгчийн овог нэр, мэргэжил, харъяа сургууль, холбогдох функууд болон статистик үзүүлэлт харагдана.</a:t>
            </a:r>
            <a:endParaRPr lang="en-US"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9380" y="2052638"/>
            <a:ext cx="5955015" cy="4195762"/>
          </a:xfrm>
        </p:spPr>
      </p:pic>
    </p:spTree>
    <p:extLst>
      <p:ext uri="{BB962C8B-B14F-4D97-AF65-F5344CB8AC3E}">
        <p14:creationId xmlns:p14="http://schemas.microsoft.com/office/powerpoint/2010/main" val="3476863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mn-MN" sz="2000" dirty="0" smtClean="0"/>
              <a:t>Оюутаны статистик үзүүлэлт нь сүүлийн 5 долоо хоногт үзүүлсэн идэвхи оролцоогоор тооцогдож харагдана. Тухайн оюутанг сонирхож буй багш, албан байгууллагууд түүний идэвхи нь унасан болон ахисан түвшинг тооцон дүгнэлт хийхэд хялбар болох юм. </a:t>
            </a:r>
            <a:endParaRPr lang="en-US"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21796" y="1949606"/>
            <a:ext cx="4166135" cy="4761948"/>
          </a:xfrm>
        </p:spPr>
      </p:pic>
    </p:spTree>
    <p:extLst>
      <p:ext uri="{BB962C8B-B14F-4D97-AF65-F5344CB8AC3E}">
        <p14:creationId xmlns:p14="http://schemas.microsoft.com/office/powerpoint/2010/main" val="412014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mn-MN" sz="2000" dirty="0"/>
              <a:t>С</a:t>
            </a:r>
            <a:r>
              <a:rPr lang="mn-MN" sz="2000" dirty="0" smtClean="0"/>
              <a:t>истемийн аль нэг хэсэг байрлах хэрэглэгчийн товч мэдээлэл дээр курсор аваачих үед тухайн хэрэглэгчийн тодорхой мэдээлэл, статистик үзүүлэлт болон нэмэлт функцууд томорох байдлаар харагдана. Үүнд: Хэрэглэгчийн овог нэр, мэргэжил, харъяа сургууль, холбогдох функууд болон статистик үзүүлэлт харагдана.</a:t>
            </a:r>
            <a:endParaRPr lang="en-US" sz="2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9380" y="2052638"/>
            <a:ext cx="5955015" cy="4195762"/>
          </a:xfrm>
        </p:spPr>
      </p:pic>
    </p:spTree>
    <p:extLst>
      <p:ext uri="{BB962C8B-B14F-4D97-AF65-F5344CB8AC3E}">
        <p14:creationId xmlns:p14="http://schemas.microsoft.com/office/powerpoint/2010/main" val="3104820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Нэвтэрч орсон хэрэглэгчийн хувьд холбогдох ажлын зарууд байрлах хэсэг байх ба дээд буланд нь </a:t>
            </a:r>
            <a:endParaRPr lang="en-US" sz="2000" dirty="0"/>
          </a:p>
        </p:txBody>
      </p:sp>
      <p:sp>
        <p:nvSpPr>
          <p:cNvPr id="3" name="Content Placeholder 2"/>
          <p:cNvSpPr>
            <a:spLocks noGrp="1"/>
          </p:cNvSpPr>
          <p:nvPr>
            <p:ph idx="1"/>
          </p:nvPr>
        </p:nvSpPr>
        <p:spPr/>
        <p:txBody>
          <a:bodyPr/>
          <a:lstStyle/>
          <a:p>
            <a:pPr marL="0" indent="0">
              <a:buNone/>
            </a:pPr>
            <a:r>
              <a:rPr lang="mn-MN" dirty="0" smtClean="0"/>
              <a:t> </a:t>
            </a:r>
            <a:endParaRPr lang="en-US" dirty="0"/>
          </a:p>
        </p:txBody>
      </p:sp>
      <p:pic>
        <p:nvPicPr>
          <p:cNvPr id="4" name="Picture 3"/>
          <p:cNvPicPr>
            <a:picLocks noChangeAspect="1"/>
          </p:cNvPicPr>
          <p:nvPr/>
        </p:nvPicPr>
        <p:blipFill>
          <a:blip r:embed="rId2" cstate="print"/>
          <a:stretch>
            <a:fillRect/>
          </a:stretch>
        </p:blipFill>
        <p:spPr>
          <a:xfrm>
            <a:off x="3405364" y="1485900"/>
            <a:ext cx="5921449" cy="5314121"/>
          </a:xfrm>
          <a:prstGeom prst="rect">
            <a:avLst/>
          </a:prstGeom>
        </p:spPr>
      </p:pic>
      <p:sp>
        <p:nvSpPr>
          <p:cNvPr id="23" name="Frame 22"/>
          <p:cNvSpPr/>
          <p:nvPr/>
        </p:nvSpPr>
        <p:spPr>
          <a:xfrm>
            <a:off x="5348471" y="5761734"/>
            <a:ext cx="2909263" cy="1038287"/>
          </a:xfrm>
          <a:prstGeom prst="frame">
            <a:avLst>
              <a:gd name="adj1" fmla="val 3716"/>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p:cNvSpPr/>
          <p:nvPr/>
        </p:nvSpPr>
        <p:spPr>
          <a:xfrm>
            <a:off x="3405363" y="2166425"/>
            <a:ext cx="2868828" cy="548640"/>
          </a:xfrm>
          <a:prstGeom prst="frame">
            <a:avLst>
              <a:gd name="adj1" fmla="val 3716"/>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675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Ажилд орох хүсэлт гаргасан хэрэглэгчрүү тухайн албан байгууллага зурвас илгээх мөн тухайн хэрэглэгчийн бөглөсөн </a:t>
            </a:r>
            <a:r>
              <a:rPr lang="en-US" sz="2000" dirty="0" smtClean="0"/>
              <a:t>CV</a:t>
            </a:r>
            <a:r>
              <a:rPr lang="mn-MN" sz="2000" dirty="0" smtClean="0"/>
              <a:t> татаж аван танилцах боломжтой.</a:t>
            </a:r>
            <a:endParaRPr lang="en-US" sz="2000" dirty="0"/>
          </a:p>
        </p:txBody>
      </p:sp>
      <p:pic>
        <p:nvPicPr>
          <p:cNvPr id="6" name="Content Placeholder 5"/>
          <p:cNvPicPr>
            <a:picLocks noGrp="1" noChangeAspect="1"/>
          </p:cNvPicPr>
          <p:nvPr>
            <p:ph idx="1"/>
          </p:nvPr>
        </p:nvPicPr>
        <p:blipFill>
          <a:blip r:embed="rId2" cstate="print"/>
          <a:stretch>
            <a:fillRect/>
          </a:stretch>
        </p:blipFill>
        <p:spPr>
          <a:xfrm>
            <a:off x="3742987" y="1483650"/>
            <a:ext cx="4182285" cy="4909639"/>
          </a:xfrm>
          <a:prstGeom prst="rect">
            <a:avLst/>
          </a:prstGeom>
        </p:spPr>
      </p:pic>
      <p:sp>
        <p:nvSpPr>
          <p:cNvPr id="10" name="Frame 9"/>
          <p:cNvSpPr/>
          <p:nvPr/>
        </p:nvSpPr>
        <p:spPr>
          <a:xfrm>
            <a:off x="3742987" y="5512158"/>
            <a:ext cx="4242752" cy="101743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6507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Дараах байдлаар тухайн байгуулагатай хамтран ажилладаг судалгааны болон ажлын багуудыг товч мэдээллийн хамтаар </a:t>
            </a:r>
            <a:r>
              <a:rPr lang="en-US" sz="2000" i="1" dirty="0" smtClean="0"/>
              <a:t>arrow slide </a:t>
            </a:r>
            <a:r>
              <a:rPr lang="mn-MN" sz="2000" dirty="0" smtClean="0"/>
              <a:t>буюу хоёр тийш гүйх байдлаар харуулна. Мөн шинээр баг үүсгэх гэсэн функцтэй байна.</a:t>
            </a:r>
            <a:endParaRPr lang="en-US" sz="20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2255520" y="2014999"/>
            <a:ext cx="7330440" cy="4660121"/>
          </a:xfrm>
          <a:prstGeom prst="rect">
            <a:avLst/>
          </a:prstGeom>
          <a:noFill/>
          <a:ln w="9525">
            <a:noFill/>
            <a:miter lim="800000"/>
            <a:headEnd/>
            <a:tailEnd/>
          </a:ln>
        </p:spPr>
      </p:pic>
    </p:spTree>
    <p:extLst>
      <p:ext uri="{BB962C8B-B14F-4D97-AF65-F5344CB8AC3E}">
        <p14:creationId xmlns:p14="http://schemas.microsoft.com/office/powerpoint/2010/main" val="2119605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Доорхи байдлаар тухайн байгууллагын оруулсан ажлын заруудыг харуулна. Мөн тухайн зарыг засварлах, идэвхигүй болгох,  шинэ зар нэмэх гэсэн функцууд байх ба идэвхигүй болсон зарыг систем архивлаж хадгална. </a:t>
            </a:r>
            <a:endParaRPr lang="en-US" sz="2000" dirty="0"/>
          </a:p>
        </p:txBody>
      </p:sp>
      <p:pic>
        <p:nvPicPr>
          <p:cNvPr id="3075" name="Picture 3"/>
          <p:cNvPicPr>
            <a:picLocks noGrp="1" noChangeAspect="1" noChangeArrowheads="1"/>
          </p:cNvPicPr>
          <p:nvPr>
            <p:ph idx="1"/>
          </p:nvPr>
        </p:nvPicPr>
        <p:blipFill>
          <a:blip r:embed="rId2" cstate="print"/>
          <a:srcRect/>
          <a:stretch>
            <a:fillRect/>
          </a:stretch>
        </p:blipFill>
        <p:spPr bwMode="auto">
          <a:xfrm>
            <a:off x="2773680" y="1922806"/>
            <a:ext cx="5455920" cy="4904714"/>
          </a:xfrm>
          <a:prstGeom prst="rect">
            <a:avLst/>
          </a:prstGeom>
          <a:noFill/>
          <a:ln w="9525">
            <a:noFill/>
            <a:miter lim="800000"/>
            <a:headEnd/>
            <a:tailEnd/>
          </a:ln>
        </p:spPr>
      </p:pic>
    </p:spTree>
    <p:extLst>
      <p:ext uri="{BB962C8B-B14F-4D97-AF65-F5344CB8AC3E}">
        <p14:creationId xmlns:p14="http://schemas.microsoft.com/office/powerpoint/2010/main" val="1944801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Албан байгуулагад олон талын боломжууд байдгын нэг нь шинэ үйл ажилгаа зохион байгуулах юм. Энэ нь оюутан залуусын оролцоог сайжуураад зогсохгүй тухайн байгуулгын өөрийгөө сурталчилах боломж болно.</a:t>
            </a:r>
            <a:endParaRPr lang="en-US" sz="2000"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61360" y="1975009"/>
            <a:ext cx="5379720" cy="4791551"/>
          </a:xfrm>
          <a:prstGeom prst="rect">
            <a:avLst/>
          </a:prstGeom>
          <a:noFill/>
          <a:ln w="9525">
            <a:noFill/>
            <a:miter lim="800000"/>
            <a:headEnd/>
            <a:tailEnd/>
          </a:ln>
        </p:spPr>
      </p:pic>
    </p:spTree>
    <p:extLst>
      <p:ext uri="{BB962C8B-B14F-4D97-AF65-F5344CB8AC3E}">
        <p14:creationId xmlns:p14="http://schemas.microsoft.com/office/powerpoint/2010/main" val="798772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Тухайн албан байгуулагатай холбогдолтой ажил хайсан  хэрэглэгчдийн заруудыг дараах байдлаар харуулна.  </a:t>
            </a:r>
            <a:endParaRPr lang="en-US" sz="2000"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2773680" y="2034678"/>
            <a:ext cx="5349240" cy="4264324"/>
          </a:xfrm>
          <a:prstGeom prst="rect">
            <a:avLst/>
          </a:prstGeom>
          <a:noFill/>
          <a:ln w="9525">
            <a:noFill/>
            <a:miter lim="800000"/>
            <a:headEnd/>
            <a:tailEnd/>
          </a:ln>
        </p:spPr>
      </p:pic>
    </p:spTree>
    <p:extLst>
      <p:ext uri="{BB962C8B-B14F-4D97-AF65-F5344CB8AC3E}">
        <p14:creationId xmlns:p14="http://schemas.microsoft.com/office/powerpoint/2010/main" val="3324291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351" y="330798"/>
            <a:ext cx="9404723" cy="1400530"/>
          </a:xfrm>
        </p:spPr>
        <p:txBody>
          <a:bodyPr/>
          <a:lstStyle/>
          <a:p>
            <a:pPr algn="ctr"/>
            <a:r>
              <a:rPr lang="mn-MN" sz="2000" dirty="0" smtClean="0"/>
              <a:t>Тухайн багшын удирдан явуулдаг судалгааны болон ажлын багтай хамтран ажиллах хүсэлт ирсэн байдал харагдаж байна. Багш сонирхосон асуултаа хувийн зурвас илгээх функцын тусламжтай илгээнэ. Хамтран ажиллах хүсэлтэй бол доор үзүүлсэн анкетыг татаж аваад бөглөж буцаан илгээнэ.</a:t>
            </a:r>
            <a:endParaRPr lang="en-US" sz="2000"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459480" y="1965960"/>
            <a:ext cx="4149632" cy="4701079"/>
          </a:xfrm>
          <a:prstGeom prst="rect">
            <a:avLst/>
          </a:prstGeom>
          <a:noFill/>
          <a:ln w="9525">
            <a:noFill/>
            <a:miter lim="800000"/>
            <a:headEnd/>
            <a:tailEnd/>
          </a:ln>
        </p:spPr>
      </p:pic>
    </p:spTree>
    <p:extLst>
      <p:ext uri="{BB962C8B-B14F-4D97-AF65-F5344CB8AC3E}">
        <p14:creationId xmlns:p14="http://schemas.microsoft.com/office/powerpoint/2010/main" val="388924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66993" y="133554"/>
            <a:ext cx="9404723" cy="544809"/>
          </a:xfrm>
        </p:spPr>
        <p:txBody>
          <a:bodyPr/>
          <a:lstStyle/>
          <a:p>
            <a:pPr algn="ctr"/>
            <a:r>
              <a:rPr lang="en-US" sz="3600" dirty="0" smtClean="0"/>
              <a:t>Google Form </a:t>
            </a:r>
            <a:r>
              <a:rPr lang="mn-MN" sz="3600" dirty="0" smtClean="0"/>
              <a:t>ашиглан </a:t>
            </a:r>
            <a:br>
              <a:rPr lang="mn-MN" sz="3600" dirty="0" smtClean="0"/>
            </a:br>
            <a:r>
              <a:rPr lang="mn-MN" sz="3600" dirty="0" smtClean="0"/>
              <a:t>хэрэглэгчдийн дунд явуулсан судалгаа</a:t>
            </a:r>
            <a:br>
              <a:rPr lang="mn-MN" sz="3600" dirty="0" smtClean="0"/>
            </a:br>
            <a:endParaRPr lang="en-US" sz="3600" dirty="0"/>
          </a:p>
        </p:txBody>
      </p:sp>
      <p:grpSp>
        <p:nvGrpSpPr>
          <p:cNvPr id="10" name="Group 9"/>
          <p:cNvGrpSpPr/>
          <p:nvPr/>
        </p:nvGrpSpPr>
        <p:grpSpPr>
          <a:xfrm>
            <a:off x="502804" y="1465120"/>
            <a:ext cx="11072670" cy="5091546"/>
            <a:chOff x="493287" y="1087780"/>
            <a:chExt cx="6001903" cy="2763981"/>
          </a:xfrm>
        </p:grpSpPr>
        <p:pic>
          <p:nvPicPr>
            <p:cNvPr id="4" name="Picture 3"/>
            <p:cNvPicPr/>
            <p:nvPr/>
          </p:nvPicPr>
          <p:blipFill rotWithShape="1">
            <a:blip r:embed="rId2"/>
            <a:srcRect l="3579" t="17496" r="14120" b="11895"/>
            <a:stretch/>
          </p:blipFill>
          <p:spPr bwMode="auto">
            <a:xfrm>
              <a:off x="493287" y="1087780"/>
              <a:ext cx="6001903" cy="2763981"/>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737317" y="1637429"/>
              <a:ext cx="840581" cy="1476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4230750" y="2083676"/>
            <a:ext cx="2814062" cy="5299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50000"/>
                  </a:schemeClr>
                </a:solidFill>
              </a:rPr>
              <a:t>(160 responses)</a:t>
            </a:r>
            <a:endParaRPr lang="en-US" sz="2000" dirty="0">
              <a:solidFill>
                <a:schemeClr val="tx1">
                  <a:lumMod val="50000"/>
                </a:schemeClr>
              </a:solidFill>
            </a:endParaRPr>
          </a:p>
        </p:txBody>
      </p:sp>
    </p:spTree>
    <p:extLst>
      <p:ext uri="{BB962C8B-B14F-4D97-AF65-F5344CB8AC3E}">
        <p14:creationId xmlns:p14="http://schemas.microsoft.com/office/powerpoint/2010/main" val="157828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Дараах байдлаар тухайн багшын хувийн онлайн сургалт, курсууд товч мэдээллийн хамтаар </a:t>
            </a:r>
            <a:r>
              <a:rPr lang="en-US" sz="2000" i="1" dirty="0" smtClean="0"/>
              <a:t>arrow slide </a:t>
            </a:r>
            <a:r>
              <a:rPr lang="mn-MN" sz="2000" dirty="0" smtClean="0"/>
              <a:t>буюу хоёр тийш гүйх байдлаар харуулна. Мөн онлайн сургалт үүсгэх үүсгэх гэсэн функцтэй байна.</a:t>
            </a:r>
            <a:endParaRPr lang="en-US" sz="2000" dirty="0"/>
          </a:p>
        </p:txBody>
      </p:sp>
      <p:pic>
        <p:nvPicPr>
          <p:cNvPr id="9220" name="Picture 4"/>
          <p:cNvPicPr>
            <a:picLocks noGrp="1" noChangeAspect="1" noChangeArrowheads="1"/>
          </p:cNvPicPr>
          <p:nvPr>
            <p:ph idx="1"/>
          </p:nvPr>
        </p:nvPicPr>
        <p:blipFill>
          <a:blip r:embed="rId2" cstate="print"/>
          <a:srcRect/>
          <a:stretch>
            <a:fillRect/>
          </a:stretch>
        </p:blipFill>
        <p:spPr bwMode="auto">
          <a:xfrm>
            <a:off x="4023360" y="1570401"/>
            <a:ext cx="3683288" cy="4963438"/>
          </a:xfrm>
          <a:prstGeom prst="rect">
            <a:avLst/>
          </a:prstGeom>
          <a:noFill/>
          <a:ln w="9525">
            <a:noFill/>
            <a:miter lim="800000"/>
            <a:headEnd/>
            <a:tailEnd/>
          </a:ln>
        </p:spPr>
      </p:pic>
    </p:spTree>
    <p:extLst>
      <p:ext uri="{BB962C8B-B14F-4D97-AF65-F5344CB8AC3E}">
        <p14:creationId xmlns:p14="http://schemas.microsoft.com/office/powerpoint/2010/main" val="3011581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042" y="164890"/>
            <a:ext cx="9404723" cy="1400530"/>
          </a:xfrm>
        </p:spPr>
        <p:txBody>
          <a:bodyPr/>
          <a:lstStyle/>
          <a:p>
            <a:r>
              <a:rPr lang="mn-MN" sz="2000" dirty="0" smtClean="0"/>
              <a:t>Уг багшын хөтлөн явуулдаг болон оролцдог судалгаан шинжилгээны ажил талаархи мэдээлэл харагдах байдал. Мөн дахин шинээр судалгааны ажил үүсгэх боломжтой</a:t>
            </a:r>
            <a:endParaRPr lang="en-US" sz="20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4289490" y="1266675"/>
            <a:ext cx="3850170" cy="5398982"/>
          </a:xfrm>
          <a:prstGeom prst="rect">
            <a:avLst/>
          </a:prstGeom>
          <a:noFill/>
          <a:ln w="9525">
            <a:noFill/>
            <a:miter lim="800000"/>
            <a:headEnd/>
            <a:tailEnd/>
          </a:ln>
        </p:spPr>
      </p:pic>
    </p:spTree>
    <p:extLst>
      <p:ext uri="{BB962C8B-B14F-4D97-AF65-F5344CB8AC3E}">
        <p14:creationId xmlns:p14="http://schemas.microsoft.com/office/powerpoint/2010/main" val="1197162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Доорхи байдлаар тухайн багшын оруулсан ажлын заруудыг харуулна. Мөн тухайн зарыг засварлах, идэвхигүй болгох,  шинэ зар нэмэх гэсэн функцууд байх ба идэвхигүй болсон зарыг систем архивлаж хадгална. </a:t>
            </a:r>
            <a:endParaRPr lang="en-US" sz="2000" dirty="0"/>
          </a:p>
        </p:txBody>
      </p:sp>
      <p:pic>
        <p:nvPicPr>
          <p:cNvPr id="10243" name="Picture 3"/>
          <p:cNvPicPr>
            <a:picLocks noGrp="1" noChangeAspect="1" noChangeArrowheads="1"/>
          </p:cNvPicPr>
          <p:nvPr>
            <p:ph idx="1"/>
          </p:nvPr>
        </p:nvPicPr>
        <p:blipFill>
          <a:blip r:embed="rId2" cstate="print"/>
          <a:srcRect/>
          <a:stretch>
            <a:fillRect/>
          </a:stretch>
        </p:blipFill>
        <p:spPr bwMode="auto">
          <a:xfrm>
            <a:off x="3108960" y="2081855"/>
            <a:ext cx="5074920" cy="4511562"/>
          </a:xfrm>
          <a:prstGeom prst="rect">
            <a:avLst/>
          </a:prstGeom>
          <a:noFill/>
          <a:ln w="9525">
            <a:noFill/>
            <a:miter lim="800000"/>
            <a:headEnd/>
            <a:tailEnd/>
          </a:ln>
        </p:spPr>
      </p:pic>
    </p:spTree>
    <p:extLst>
      <p:ext uri="{BB962C8B-B14F-4D97-AF65-F5344CB8AC3E}">
        <p14:creationId xmlns:p14="http://schemas.microsoft.com/office/powerpoint/2010/main" val="2538461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mn-MN" sz="2000" dirty="0" smtClean="0"/>
              <a:t>Тухайн багшын зохион байгуулж буй болон оролцож буй үйл ажилгаануудыг харуулсан цонх </a:t>
            </a:r>
            <a:endParaRPr lang="en-US" sz="2000"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2712720" y="1955736"/>
            <a:ext cx="5834048" cy="4634023"/>
          </a:xfrm>
          <a:prstGeom prst="rect">
            <a:avLst/>
          </a:prstGeom>
          <a:noFill/>
          <a:ln w="9525">
            <a:noFill/>
            <a:miter lim="800000"/>
            <a:headEnd/>
            <a:tailEnd/>
          </a:ln>
        </p:spPr>
      </p:pic>
    </p:spTree>
    <p:extLst>
      <p:ext uri="{BB962C8B-B14F-4D97-AF65-F5344CB8AC3E}">
        <p14:creationId xmlns:p14="http://schemas.microsoft.com/office/powerpoint/2010/main" val="3592212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smtClean="0"/>
              <a:t>Тухайн оюутантай аль нэг байгууллага болон багшаас хамтран ажиллах хүсэлт ирсэн байдал харагдаж байна. Оюутан сонирхосон асуултаа хувийн зурвас илгээх функцын тусламжтай илгээнэ. Хамтран ажиллах хүсэлтэй бол доор үзүүлсэн анкетыг татаж аваад бөглөж буцаан илгээнэ.</a:t>
            </a:r>
            <a:endParaRPr lang="en-US" sz="2000" dirty="0"/>
          </a:p>
        </p:txBody>
      </p:sp>
      <p:pic>
        <p:nvPicPr>
          <p:cNvPr id="1027" name="Picture 3"/>
          <p:cNvPicPr>
            <a:picLocks noGrp="1" noChangeAspect="1" noChangeArrowheads="1"/>
          </p:cNvPicPr>
          <p:nvPr>
            <p:ph idx="1"/>
          </p:nvPr>
        </p:nvPicPr>
        <p:blipFill>
          <a:blip r:embed="rId2" cstate="print"/>
          <a:srcRect/>
          <a:stretch>
            <a:fillRect/>
          </a:stretch>
        </p:blipFill>
        <p:spPr bwMode="auto">
          <a:xfrm>
            <a:off x="3661543" y="2111915"/>
            <a:ext cx="4004178" cy="4578769"/>
          </a:xfrm>
          <a:prstGeom prst="rect">
            <a:avLst/>
          </a:prstGeom>
          <a:noFill/>
          <a:ln w="9525">
            <a:noFill/>
            <a:miter lim="800000"/>
            <a:headEnd/>
            <a:tailEnd/>
          </a:ln>
        </p:spPr>
      </p:pic>
    </p:spTree>
    <p:extLst>
      <p:ext uri="{BB962C8B-B14F-4D97-AF65-F5344CB8AC3E}">
        <p14:creationId xmlns:p14="http://schemas.microsoft.com/office/powerpoint/2010/main" val="1133237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322" y="1460635"/>
            <a:ext cx="9404723" cy="3973809"/>
          </a:xfrm>
          <a:effectLst>
            <a:outerShdw blurRad="685800" dist="38100" dir="4020000" algn="tl" rotWithShape="0">
              <a:schemeClr val="tx1">
                <a:alpha val="43000"/>
              </a:schemeClr>
            </a:outerShdw>
          </a:effectLst>
        </p:spPr>
        <p:txBody>
          <a:bodyPr/>
          <a:lstStyle/>
          <a:p>
            <a:pPr algn="ctr"/>
            <a:r>
              <a:rPr lang="mn-MN" sz="4800" b="1" dirty="0">
                <a:latin typeface="Times New Roman" panose="02020603050405020304" pitchFamily="18" charset="0"/>
                <a:cs typeface="Times New Roman" panose="02020603050405020304" pitchFamily="18" charset="0"/>
              </a:rPr>
              <a:t>Эрсдэл, шийдвэрлэх арга зам: </a:t>
            </a:r>
            <a:r>
              <a:rPr lang="mn-MN" sz="4800" b="1" dirty="0" smtClean="0">
                <a:latin typeface="Times New Roman" panose="02020603050405020304" pitchFamily="18" charset="0"/>
                <a:cs typeface="Times New Roman" panose="02020603050405020304" pitchFamily="18" charset="0"/>
              </a:rPr>
              <a:t> Төслийг </a:t>
            </a:r>
            <a:r>
              <a:rPr lang="mn-MN" sz="4800" b="1" dirty="0">
                <a:latin typeface="Times New Roman" panose="02020603050405020304" pitchFamily="18" charset="0"/>
                <a:cs typeface="Times New Roman" panose="02020603050405020304" pitchFamily="18" charset="0"/>
              </a:rPr>
              <a:t>амжилттай хэрэгжүүлэхэд учирч болзошгүй эрсдэл, түүнийг хэрхэн багасгах боломжтой </a:t>
            </a:r>
            <a:r>
              <a:rPr lang="mn-MN" sz="4800" b="1" dirty="0" smtClean="0">
                <a:latin typeface="Times New Roman" panose="02020603050405020304" pitchFamily="18" charset="0"/>
                <a:cs typeface="Times New Roman" panose="02020603050405020304" pitchFamily="18" charset="0"/>
              </a:rPr>
              <a:t>тухай</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092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2000" dirty="0"/>
              <a:t/>
            </a:r>
            <a:br>
              <a:rPr lang="mn-MN" sz="2000" dirty="0"/>
            </a:br>
            <a:endParaRPr lang="en-US" sz="2000" dirty="0"/>
          </a:p>
        </p:txBody>
      </p:sp>
      <p:sp>
        <p:nvSpPr>
          <p:cNvPr id="3" name="Content Placeholder 2"/>
          <p:cNvSpPr>
            <a:spLocks noGrp="1"/>
          </p:cNvSpPr>
          <p:nvPr>
            <p:ph idx="1"/>
          </p:nvPr>
        </p:nvSpPr>
        <p:spPr>
          <a:xfrm>
            <a:off x="1104293" y="784622"/>
            <a:ext cx="8946541" cy="4195481"/>
          </a:xfrm>
        </p:spPr>
        <p:txBody>
          <a:bodyPr>
            <a:normAutofit/>
          </a:bodyPr>
          <a:lstStyle/>
          <a:p>
            <a:r>
              <a:rPr lang="mn-MN" u="sng" dirty="0" smtClean="0"/>
              <a:t>Хэрэглэгчийн </a:t>
            </a:r>
            <a:r>
              <a:rPr lang="mn-MN" u="sng" dirty="0"/>
              <a:t>хувийн мэдээлэл алдагдах</a:t>
            </a:r>
          </a:p>
          <a:p>
            <a:pPr marL="0" indent="0">
              <a:buNone/>
            </a:pPr>
            <a:r>
              <a:rPr lang="mn-MN" dirty="0"/>
              <a:t>Хэрэглэгч нь хувийн мэдээллээ оруулахыг шаардах боловч тухайн хэрэглэгчийн хүсэл сонирхлоос хамаарч хувийн мэдээллээ нуух боломжтой ба зөвшөөрсөн тохиолдолд бусад хэрэглэгчид нээн харуулах боломжтой.</a:t>
            </a:r>
          </a:p>
          <a:p>
            <a:pPr marL="0" indent="0">
              <a:buNone/>
            </a:pP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11477"/>
            <a:ext cx="7141698" cy="2940149"/>
          </a:xfrm>
          <a:prstGeom prst="rect">
            <a:avLst/>
          </a:prstGeom>
        </p:spPr>
      </p:pic>
    </p:spTree>
    <p:extLst>
      <p:ext uri="{BB962C8B-B14F-4D97-AF65-F5344CB8AC3E}">
        <p14:creationId xmlns:p14="http://schemas.microsoft.com/office/powerpoint/2010/main" val="2380652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177" y="266321"/>
            <a:ext cx="8946541" cy="4195481"/>
          </a:xfrm>
        </p:spPr>
        <p:txBody>
          <a:bodyPr/>
          <a:lstStyle/>
          <a:p>
            <a:r>
              <a:rPr lang="mn-MN" u="sng" dirty="0" smtClean="0"/>
              <a:t>Хэрэглэгч, багш болон албан байгууллага хоорондын найдвартай харилцаа</a:t>
            </a:r>
          </a:p>
          <a:p>
            <a:pPr marL="0" indent="0">
              <a:buNone/>
            </a:pPr>
            <a:r>
              <a:rPr lang="mn-MN" dirty="0" smtClean="0"/>
              <a:t>Хэрэглэгч</a:t>
            </a:r>
            <a:r>
              <a:rPr lang="mn-MN" dirty="0"/>
              <a:t>, багш болон албан байгууллагын эрэмбээр эрэмбэлэгдсэн нь тухайн хэрэглэгчийн найдвартай, тогтвортой байдлыг илтгэнэ. </a:t>
            </a:r>
            <a:r>
              <a:rPr lang="mn-MN" dirty="0" smtClean="0"/>
              <a:t>Тухайн хэрэглэгчид хоорондоо харилцан зөвшилцсөний дүнд хувийн мэдээллээ солилцон үйл ажиллагаагаа хэрэгжүүлэх боломжтой.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568" y="4678930"/>
            <a:ext cx="4566432" cy="23197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45" y="2712427"/>
            <a:ext cx="4762500" cy="42862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589" y="3103935"/>
            <a:ext cx="3392146" cy="4028677"/>
          </a:xfrm>
          <a:prstGeom prst="rect">
            <a:avLst/>
          </a:prstGeom>
        </p:spPr>
      </p:pic>
    </p:spTree>
    <p:extLst>
      <p:ext uri="{BB962C8B-B14F-4D97-AF65-F5344CB8AC3E}">
        <p14:creationId xmlns:p14="http://schemas.microsoft.com/office/powerpoint/2010/main" val="1060135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229" y="322592"/>
            <a:ext cx="8946541" cy="4195481"/>
          </a:xfrm>
        </p:spPr>
        <p:txBody>
          <a:bodyPr/>
          <a:lstStyle/>
          <a:p>
            <a:r>
              <a:rPr lang="mn-MN" u="sng" dirty="0" smtClean="0"/>
              <a:t>Төсөл </a:t>
            </a:r>
            <a:r>
              <a:rPr lang="mn-MN" u="sng" dirty="0"/>
              <a:t>хэрэгжих явцад багийн гишүүдэд программчилж чадахгүй болон мэдлэг, туршлага дутах асуудал гарсан </a:t>
            </a:r>
            <a:r>
              <a:rPr lang="mn-MN" u="sng" dirty="0" smtClean="0"/>
              <a:t>тохиолдолд</a:t>
            </a:r>
            <a:endParaRPr lang="en-US" u="sng" dirty="0" smtClean="0"/>
          </a:p>
          <a:p>
            <a:pPr marL="0" indent="0">
              <a:buNone/>
            </a:pPr>
            <a:r>
              <a:rPr lang="mn-MN" dirty="0" smtClean="0"/>
              <a:t>Мэргэжлийн </a:t>
            </a:r>
            <a:r>
              <a:rPr lang="mn-MN" dirty="0"/>
              <a:t>зөвлөх программист авч ажиллуулна. Зөвлөх программистийг ажилласан өдрөөр </a:t>
            </a:r>
            <a:r>
              <a:rPr lang="mn-MN" dirty="0" smtClean="0"/>
              <a:t>цалинжуулна. </a:t>
            </a:r>
            <a:r>
              <a:rPr lang="mn-MN" dirty="0"/>
              <a:t>/авч ажилуулах хугацаа хамгийн ихдээ 30 хоног байхаар/</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291" y="2420332"/>
            <a:ext cx="8715937" cy="3812380"/>
          </a:xfrm>
          <a:prstGeom prst="rect">
            <a:avLst/>
          </a:prstGeom>
          <a:effectLst>
            <a:innerShdw blurRad="1270000">
              <a:schemeClr val="bg2">
                <a:lumMod val="75000"/>
              </a:schemeClr>
            </a:innerShdw>
            <a:reflection endPos="0" dist="50800" dir="5400000" sy="-100000" algn="bl" rotWithShape="0"/>
          </a:effectLst>
        </p:spPr>
      </p:pic>
    </p:spTree>
    <p:extLst>
      <p:ext uri="{BB962C8B-B14F-4D97-AF65-F5344CB8AC3E}">
        <p14:creationId xmlns:p14="http://schemas.microsoft.com/office/powerpoint/2010/main" val="365212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229" y="266321"/>
            <a:ext cx="8946541" cy="4195481"/>
          </a:xfrm>
        </p:spPr>
        <p:txBody>
          <a:bodyPr>
            <a:normAutofit lnSpcReduction="10000"/>
          </a:bodyPr>
          <a:lstStyle/>
          <a:p>
            <a:r>
              <a:rPr lang="mn-MN" u="sng" dirty="0"/>
              <a:t>Хуурамчаар хувийн мэдээлэл оруулж бусад хэрэглэгчийг хохироох</a:t>
            </a:r>
          </a:p>
          <a:p>
            <a:pPr marL="0" indent="0">
              <a:buNone/>
            </a:pPr>
            <a:r>
              <a:rPr lang="mn-MN" dirty="0" smtClean="0"/>
              <a:t>- Багш </a:t>
            </a:r>
            <a:r>
              <a:rPr lang="mn-MN" dirty="0"/>
              <a:t>гэсэн статус доор хуурамч хэрэглэгч онлайн курсын хичээлээ төлбөртэй зааж оюутнуудыг хохироох эрсдэл үүснэ. Үүнийг тухайн багшид болон багшийн онлайн курс, эрдэм шинжилгээ судалгаанд өгсөн хэрэглэгчдийн үнэлгээгээр гурван 7 хоног дараалан эрэмбээрээ тэргүүлсэн багшид өөрийн аль нэгэн курсээ үнэ төлбөртэй болгох эрхийг нээж өгөх байдлаар шийднэ. </a:t>
            </a:r>
          </a:p>
          <a:p>
            <a:pPr marL="0" indent="0">
              <a:buNone/>
            </a:pPr>
            <a:r>
              <a:rPr lang="mn-MN" dirty="0" smtClean="0"/>
              <a:t>- Оюутан </a:t>
            </a:r>
            <a:r>
              <a:rPr lang="mn-MN" dirty="0"/>
              <a:t>гэсэн статус доор хуурамч хэрэглэгч аль нэгэн курст элсэн орж тухайн багшийн хичээлийг хуулбарлан олшруулан багшийг хохироох эрсдэл үүснэ</a:t>
            </a:r>
            <a:r>
              <a:rPr lang="mn-MN" dirty="0" smtClean="0"/>
              <a:t>. </a:t>
            </a:r>
            <a:r>
              <a:rPr lang="mn-MN" dirty="0"/>
              <a:t>Энэхүү  асуудлыг хэрэв багш онлайн курс хичээлээ текстэн хэлбэрээр оруулсан бол </a:t>
            </a:r>
            <a:r>
              <a:rPr lang="en-US" i="1" dirty="0"/>
              <a:t>TEXT SECURE </a:t>
            </a:r>
            <a:r>
              <a:rPr lang="mn-MN" dirty="0"/>
              <a:t>программын тусламтай </a:t>
            </a:r>
            <a:r>
              <a:rPr lang="en-US" i="1" dirty="0"/>
              <a:t>copy </a:t>
            </a:r>
            <a:r>
              <a:rPr lang="mn-MN" dirty="0"/>
              <a:t>хийх боломжыг хязгаарлах юм. Харин видео болон аудио хэлбэрт хичээл нь суурьласан бол таних тэмдэг тамганы тусламтай эрсдлыг шийдэх юм.</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300" t="9899" r="4081" b="26057"/>
          <a:stretch/>
        </p:blipFill>
        <p:spPr>
          <a:xfrm>
            <a:off x="7230794" y="3977744"/>
            <a:ext cx="4961206" cy="2880256"/>
          </a:xfrm>
          <a:prstGeom prst="rect">
            <a:avLst/>
          </a:prstGeom>
          <a:effectLst>
            <a:innerShdw blurRad="635000" dist="127000" dir="17580000">
              <a:schemeClr val="bg2">
                <a:lumMod val="75000"/>
                <a:alpha val="65000"/>
              </a:schemeClr>
            </a:innerShdw>
          </a:effectLst>
        </p:spPr>
      </p:pic>
    </p:spTree>
    <p:extLst>
      <p:ext uri="{BB962C8B-B14F-4D97-AF65-F5344CB8AC3E}">
        <p14:creationId xmlns:p14="http://schemas.microsoft.com/office/powerpoint/2010/main" val="3157578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3585" y="1330036"/>
            <a:ext cx="10968760" cy="5403273"/>
            <a:chOff x="482022" y="3855027"/>
            <a:chExt cx="6001903" cy="2763981"/>
          </a:xfrm>
        </p:grpSpPr>
        <p:pic>
          <p:nvPicPr>
            <p:cNvPr id="5" name="Picture 4"/>
            <p:cNvPicPr/>
            <p:nvPr/>
          </p:nvPicPr>
          <p:blipFill rotWithShape="1">
            <a:blip r:embed="rId2"/>
            <a:srcRect l="5010" t="20354" r="12718" b="11900"/>
            <a:stretch/>
          </p:blipFill>
          <p:spPr bwMode="auto">
            <a:xfrm>
              <a:off x="482022" y="3855027"/>
              <a:ext cx="6001903" cy="2763981"/>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3973086" y="4088698"/>
              <a:ext cx="840581" cy="1476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p:cNvSpPr txBox="1">
            <a:spLocks/>
          </p:cNvSpPr>
          <p:nvPr/>
        </p:nvSpPr>
        <p:spPr>
          <a:xfrm>
            <a:off x="7032839" y="1752933"/>
            <a:ext cx="2814062" cy="5299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50000"/>
                  </a:schemeClr>
                </a:solidFill>
              </a:rPr>
              <a:t>(158 responses)</a:t>
            </a:r>
            <a:endParaRPr lang="en-US" sz="2000" dirty="0">
              <a:solidFill>
                <a:schemeClr val="tx1">
                  <a:lumMod val="50000"/>
                </a:schemeClr>
              </a:solidFill>
            </a:endParaRPr>
          </a:p>
        </p:txBody>
      </p:sp>
      <p:sp>
        <p:nvSpPr>
          <p:cNvPr id="10" name="Title 1"/>
          <p:cNvSpPr>
            <a:spLocks noGrp="1"/>
          </p:cNvSpPr>
          <p:nvPr>
            <p:ph type="title"/>
          </p:nvPr>
        </p:nvSpPr>
        <p:spPr>
          <a:xfrm>
            <a:off x="1466993" y="133554"/>
            <a:ext cx="9404723" cy="544809"/>
          </a:xfrm>
        </p:spPr>
        <p:txBody>
          <a:bodyPr/>
          <a:lstStyle/>
          <a:p>
            <a:pPr algn="ctr"/>
            <a:r>
              <a:rPr lang="en-US" sz="3600" dirty="0" smtClean="0"/>
              <a:t>Google Form </a:t>
            </a:r>
            <a:r>
              <a:rPr lang="mn-MN" sz="3600" dirty="0" smtClean="0"/>
              <a:t>ашиглан </a:t>
            </a:r>
            <a:br>
              <a:rPr lang="mn-MN" sz="3600" dirty="0" smtClean="0"/>
            </a:br>
            <a:r>
              <a:rPr lang="mn-MN" sz="3600" dirty="0" smtClean="0"/>
              <a:t>хэрэглэгчдийн дунд явуулсан судалгаа</a:t>
            </a:r>
            <a:br>
              <a:rPr lang="mn-MN" sz="3600" dirty="0" smtClean="0"/>
            </a:br>
            <a:endParaRPr lang="en-US" sz="3600" dirty="0"/>
          </a:p>
        </p:txBody>
      </p:sp>
    </p:spTree>
    <p:extLst>
      <p:ext uri="{BB962C8B-B14F-4D97-AF65-F5344CB8AC3E}">
        <p14:creationId xmlns:p14="http://schemas.microsoft.com/office/powerpoint/2010/main" val="441424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09" y="2295586"/>
            <a:ext cx="12093525" cy="4836734"/>
          </a:xfrm>
        </p:spPr>
        <p:txBody>
          <a:bodyPr/>
          <a:lstStyle/>
          <a:p>
            <a:pPr algn="ctr"/>
            <a:r>
              <a:rPr lang="mn-MN" sz="2800" b="1" dirty="0">
                <a:latin typeface="Times New Roman" panose="02020603050405020304" pitchFamily="18" charset="0"/>
                <a:cs typeface="Times New Roman" panose="02020603050405020304" pitchFamily="18" charset="0"/>
              </a:rPr>
              <a:t>Төслийн тогтвортой байдал, үр нөлөө: </a:t>
            </a:r>
            <a:r>
              <a:rPr lang="mn-MN" sz="3000" b="1" dirty="0">
                <a:latin typeface="Times New Roman" panose="02020603050405020304" pitchFamily="18" charset="0"/>
                <a:cs typeface="Times New Roman" panose="02020603050405020304" pitchFamily="18" charset="0"/>
              </a:rPr>
              <a:t>Төсөл хэрэгжиж дууссаны дараа тухайн төслийн тогтвортой байдал хэрхэн хангагдах, нэвтрүүлсэн үйл ажиллагааг хэрхэн хэвшил болгон үргэлжлүүлэх </a:t>
            </a:r>
            <a:r>
              <a:rPr lang="mn-MN" sz="3000" b="1" dirty="0" smtClean="0">
                <a:latin typeface="Times New Roman" panose="02020603050405020304" pitchFamily="18" charset="0"/>
                <a:cs typeface="Times New Roman" panose="02020603050405020304" pitchFamily="18" charset="0"/>
              </a:rPr>
              <a:t>тухай</a:t>
            </a:r>
            <a:endParaRPr lang="en-US" dirty="0"/>
          </a:p>
        </p:txBody>
      </p:sp>
    </p:spTree>
    <p:extLst>
      <p:ext uri="{BB962C8B-B14F-4D97-AF65-F5344CB8AC3E}">
        <p14:creationId xmlns:p14="http://schemas.microsoft.com/office/powerpoint/2010/main" val="1308938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7215" y="350728"/>
            <a:ext cx="8946541" cy="4195481"/>
          </a:xfrm>
        </p:spPr>
        <p:txBody>
          <a:bodyPr/>
          <a:lstStyle/>
          <a:p>
            <a:r>
              <a:rPr lang="mn-MN" dirty="0"/>
              <a:t>Албан байгууллага, багш болон оюутнуудын дунд эрэмбэлэх үйлдэл явагддаг. Энэ нь хамгийн идэвхитэй, оролцоо сайтай шилдгүүдийг онцолж харуулах юм. Ингэснээр тухайн албан байгууллага, хэрэглэгчийг сурталчлах, таниулах давуу талтай болхоор хэрэглэгч хоорондын өрсөлдөөн </a:t>
            </a:r>
            <a:r>
              <a:rPr lang="mn-MN" dirty="0" smtClean="0"/>
              <a:t>үүсгэнэ.  Цаашлаад хандалт, үнэлгээ нэмэгдэх төдийгүй ажлын үр бүтээмж сайжрах болно</a:t>
            </a:r>
            <a:r>
              <a:rPr lang="mn-MN" dirty="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3877"/>
            <a:ext cx="7174523" cy="3974123"/>
          </a:xfrm>
          <a:prstGeom prst="rect">
            <a:avLst/>
          </a:prstGeom>
          <a:effectLst>
            <a:innerShdw blurRad="1270000">
              <a:schemeClr val="bg2">
                <a:lumMod val="75000"/>
              </a:schemeClr>
            </a:inn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3" y="2321169"/>
            <a:ext cx="5017477" cy="4536831"/>
          </a:xfrm>
          <a:prstGeom prst="rect">
            <a:avLst/>
          </a:prstGeom>
          <a:effectLst>
            <a:innerShdw blurRad="736600">
              <a:schemeClr val="bg2">
                <a:lumMod val="75000"/>
              </a:schemeClr>
            </a:innerShdw>
          </a:effectLst>
        </p:spPr>
      </p:pic>
    </p:spTree>
    <p:extLst>
      <p:ext uri="{BB962C8B-B14F-4D97-AF65-F5344CB8AC3E}">
        <p14:creationId xmlns:p14="http://schemas.microsoft.com/office/powerpoint/2010/main" val="59172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026" y="195983"/>
            <a:ext cx="8946541" cy="4195481"/>
          </a:xfrm>
        </p:spPr>
        <p:txBody>
          <a:bodyPr/>
          <a:lstStyle/>
          <a:p>
            <a:r>
              <a:rPr lang="mn-MN" dirty="0"/>
              <a:t>Онлайн курс хичээллүүлэх нь багшид олон давуу тал, боломжийг гаргаж өгнө. Тухайн багшийн курс, судалгааны ажил хэр олон оюутанг өөртөө татаж байгаа, хэр амжилттай байгаагаас хамаарч ямар нэгэн албан байгууллагаас хөрөнгө оруулалт, ажлын байраар хангагдах бүрэн дүүрэн боломжтой болно.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58" y="1971759"/>
            <a:ext cx="8603396" cy="4839410"/>
          </a:xfrm>
          <a:prstGeom prst="rect">
            <a:avLst/>
          </a:prstGeom>
          <a:effectLst>
            <a:innerShdw blurRad="1181100">
              <a:schemeClr val="bg2">
                <a:lumMod val="75000"/>
              </a:schemeClr>
            </a:innerShdw>
          </a:effectLst>
        </p:spPr>
      </p:pic>
    </p:spTree>
    <p:extLst>
      <p:ext uri="{BB962C8B-B14F-4D97-AF65-F5344CB8AC3E}">
        <p14:creationId xmlns:p14="http://schemas.microsoft.com/office/powerpoint/2010/main" val="2052115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161" y="195983"/>
            <a:ext cx="8946541" cy="4195481"/>
          </a:xfrm>
        </p:spPr>
        <p:txBody>
          <a:bodyPr/>
          <a:lstStyle/>
          <a:p>
            <a:r>
              <a:rPr lang="mn-MN" dirty="0"/>
              <a:t>Оюутан ямар нэгэн клуб, онлайн курс болон ажлын олон төрлийн санал, зарлалуудтай танилцах боломжтой. Оюутнуудын нийгмийн болон олон талын оролцоог нэмэгдүүлэх, хөдөлмөр эрхлэлтийн боломжийг бодитой болгоно. Нэмэлт курс, давтлага авах бүрэн боломжтой болгож өгснөөр цаашдаа оюутнуудын хандалт, үйл ажилгаанд оролцох оролцоо тогтвортой болж ирнэ.</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38" y="2243796"/>
            <a:ext cx="6096000" cy="4572000"/>
          </a:xfrm>
          <a:prstGeom prst="rect">
            <a:avLst/>
          </a:prstGeom>
          <a:effectLst>
            <a:innerShdw blurRad="1270000">
              <a:schemeClr val="bg2">
                <a:lumMod val="75000"/>
              </a:schemeClr>
            </a:inn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438" y="2243796"/>
            <a:ext cx="4572000" cy="4572000"/>
          </a:xfrm>
          <a:prstGeom prst="rect">
            <a:avLst/>
          </a:prstGeom>
          <a:effectLst>
            <a:innerShdw blurRad="1270000">
              <a:schemeClr val="bg2">
                <a:lumMod val="75000"/>
              </a:schemeClr>
            </a:innerShdw>
          </a:effectLst>
        </p:spPr>
      </p:pic>
    </p:spTree>
    <p:extLst>
      <p:ext uri="{BB962C8B-B14F-4D97-AF65-F5344CB8AC3E}">
        <p14:creationId xmlns:p14="http://schemas.microsoft.com/office/powerpoint/2010/main" val="1832732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n-MN" sz="3000" b="1" dirty="0" smtClean="0"/>
              <a:t>Хэрэглэгчидэд өөрсдийн </a:t>
            </a:r>
            <a:r>
              <a:rPr lang="mn-MN" sz="3000" b="1" dirty="0"/>
              <a:t>үйл ажиллагааг танилцуулах шатны хүрээнд:</a:t>
            </a:r>
            <a:r>
              <a:rPr lang="en-US" sz="3000" dirty="0"/>
              <a:t/>
            </a:r>
            <a:br>
              <a:rPr lang="en-US" sz="3000" dirty="0"/>
            </a:br>
            <a:endParaRPr lang="en-US" sz="3000" dirty="0"/>
          </a:p>
        </p:txBody>
      </p:sp>
      <p:sp>
        <p:nvSpPr>
          <p:cNvPr id="3" name="Content Placeholder 2"/>
          <p:cNvSpPr>
            <a:spLocks noGrp="1"/>
          </p:cNvSpPr>
          <p:nvPr>
            <p:ph idx="1"/>
          </p:nvPr>
        </p:nvSpPr>
        <p:spPr>
          <a:xfrm>
            <a:off x="638545" y="1687158"/>
            <a:ext cx="8946541" cy="4195481"/>
          </a:xfrm>
        </p:spPr>
        <p:txBody>
          <a:bodyPr>
            <a:normAutofit/>
          </a:bodyPr>
          <a:lstStyle/>
          <a:p>
            <a:pPr lvl="0"/>
            <a:r>
              <a:rPr lang="mn-MN" dirty="0" smtClean="0"/>
              <a:t>МОХ-той </a:t>
            </a:r>
            <a:r>
              <a:rPr lang="mn-MN" dirty="0"/>
              <a:t>хамтарч ажиллана. Оюутнуудтай хамгийн ойр ажилладаг байгууллагад өөрсдийгөө таниулснаар цаашлаад оюутнуудын оролцоо хурдацтай өсөх боломжтой болно.</a:t>
            </a:r>
            <a:endParaRPr lang="en-US" dirty="0"/>
          </a:p>
          <a:p>
            <a:pPr lvl="0"/>
            <a:r>
              <a:rPr lang="mn-MN" dirty="0"/>
              <a:t>Их дээд сургуулиуд дээр өөрсдийн үйл ажиллагааны талаарх танилцуулга гаргаж, оюутнуудад хүргэнэ.</a:t>
            </a:r>
            <a:endParaRPr lang="en-US" dirty="0"/>
          </a:p>
          <a:p>
            <a:pPr lvl="0"/>
            <a:r>
              <a:rPr lang="mn-MN" dirty="0"/>
              <a:t>Оюутнуудын хамгийн өргөн хэрэглэдэг сайт, аппликэйшнуудтай холбогдох байдлаар ажиллана. Ингэснээр тухайн сайт, аппликэйшныг ашигладаг хэрэглэгч шууд тэр аккаунт буюу хаягаа шууд холбож манай вэбд бүртгүүлэх боломжтой байна.</a:t>
            </a:r>
            <a:endParaRPr lang="en-US" dirty="0"/>
          </a:p>
          <a:p>
            <a:pPr lvl="0"/>
            <a:r>
              <a:rPr lang="mn-MN" dirty="0"/>
              <a:t>Хэрэглэгчид буюу оюутан, багш, албан байгууллагад олон давуу тал, боломжийг вебдээ тусгаж өгсөн нь тэднийг татах гол хүчин зүйл болох юм.</a:t>
            </a:r>
            <a:endParaRPr lang="en-US" dirty="0"/>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5958" r="13210"/>
          <a:stretch/>
        </p:blipFill>
        <p:spPr>
          <a:xfrm>
            <a:off x="9547273" y="1498898"/>
            <a:ext cx="2644727" cy="4572000"/>
          </a:xfrm>
          <a:prstGeom prst="rect">
            <a:avLst/>
          </a:prstGeom>
          <a:effectLst>
            <a:innerShdw blurRad="1270000">
              <a:schemeClr val="bg2">
                <a:lumMod val="75000"/>
              </a:schemeClr>
            </a:innerShdw>
          </a:effectLst>
        </p:spPr>
      </p:pic>
    </p:spTree>
    <p:extLst>
      <p:ext uri="{BB962C8B-B14F-4D97-AF65-F5344CB8AC3E}">
        <p14:creationId xmlns:p14="http://schemas.microsoft.com/office/powerpoint/2010/main" val="16283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b="34788"/>
          <a:stretch/>
        </p:blipFill>
        <p:spPr>
          <a:xfrm>
            <a:off x="507981" y="1378063"/>
            <a:ext cx="11196576" cy="5199381"/>
          </a:xfrm>
          <a:prstGeom prst="rect">
            <a:avLst/>
          </a:prstGeom>
        </p:spPr>
      </p:pic>
      <p:sp>
        <p:nvSpPr>
          <p:cNvPr id="11" name="Title 1"/>
          <p:cNvSpPr txBox="1">
            <a:spLocks/>
          </p:cNvSpPr>
          <p:nvPr/>
        </p:nvSpPr>
        <p:spPr>
          <a:xfrm>
            <a:off x="8314602" y="1693717"/>
            <a:ext cx="2814062" cy="52993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smtClean="0">
                <a:solidFill>
                  <a:schemeClr val="tx1">
                    <a:lumMod val="50000"/>
                  </a:schemeClr>
                </a:solidFill>
              </a:rPr>
              <a:t>(161 responses)</a:t>
            </a:r>
            <a:endParaRPr lang="en-US" sz="2000" dirty="0">
              <a:solidFill>
                <a:schemeClr val="tx1">
                  <a:lumMod val="50000"/>
                </a:schemeClr>
              </a:solidFill>
            </a:endParaRPr>
          </a:p>
        </p:txBody>
      </p:sp>
      <p:sp>
        <p:nvSpPr>
          <p:cNvPr id="13" name="Title 1"/>
          <p:cNvSpPr>
            <a:spLocks noGrp="1"/>
          </p:cNvSpPr>
          <p:nvPr>
            <p:ph type="title"/>
          </p:nvPr>
        </p:nvSpPr>
        <p:spPr>
          <a:xfrm>
            <a:off x="1466993" y="133554"/>
            <a:ext cx="9404723" cy="544809"/>
          </a:xfrm>
        </p:spPr>
        <p:txBody>
          <a:bodyPr/>
          <a:lstStyle/>
          <a:p>
            <a:pPr algn="ctr"/>
            <a:r>
              <a:rPr lang="en-US" sz="3600" dirty="0" smtClean="0"/>
              <a:t>Google Form </a:t>
            </a:r>
            <a:r>
              <a:rPr lang="mn-MN" sz="3600" dirty="0" smtClean="0"/>
              <a:t>ашиглан </a:t>
            </a:r>
            <a:br>
              <a:rPr lang="mn-MN" sz="3600" dirty="0" smtClean="0"/>
            </a:br>
            <a:r>
              <a:rPr lang="mn-MN" sz="3600" dirty="0" smtClean="0"/>
              <a:t>хэрэглэгчдийн дунд явуулсан судалгаа</a:t>
            </a:r>
            <a:br>
              <a:rPr lang="mn-MN" sz="3600" dirty="0" smtClean="0"/>
            </a:br>
            <a:endParaRPr lang="en-US" sz="3600" dirty="0"/>
          </a:p>
        </p:txBody>
      </p:sp>
    </p:spTree>
    <p:extLst>
      <p:ext uri="{BB962C8B-B14F-4D97-AF65-F5344CB8AC3E}">
        <p14:creationId xmlns:p14="http://schemas.microsoft.com/office/powerpoint/2010/main" val="1077515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0" y="0"/>
            <a:ext cx="9404723" cy="773409"/>
          </a:xfrm>
        </p:spPr>
        <p:txBody>
          <a:bodyPr/>
          <a:lstStyle/>
          <a:p>
            <a:pPr algn="ctr"/>
            <a:r>
              <a:rPr lang="mn-MN"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Хэрэгцээ шаардлага</a:t>
            </a:r>
            <a:endPar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Title 1"/>
          <p:cNvSpPr txBox="1">
            <a:spLocks/>
          </p:cNvSpPr>
          <p:nvPr/>
        </p:nvSpPr>
        <p:spPr>
          <a:xfrm>
            <a:off x="2079653" y="758277"/>
            <a:ext cx="9307309" cy="585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mn-MN" sz="3200" dirty="0" smtClean="0"/>
              <a:t>Төстэй үйл ажиллагаа явуулдаг сайтууд </a:t>
            </a:r>
            <a:r>
              <a:rPr lang="en-US" sz="2000" dirty="0" smtClean="0"/>
              <a:t>(</a:t>
            </a:r>
            <a:r>
              <a:rPr lang="mn-MN" sz="2000" dirty="0" smtClean="0"/>
              <a:t>өрсөлдөг</a:t>
            </a:r>
            <a:r>
              <a:rPr lang="en-US" sz="2000" dirty="0" smtClean="0"/>
              <a:t>)</a:t>
            </a:r>
            <a:endParaRPr lang="en-US" sz="2000" dirty="0"/>
          </a:p>
        </p:txBody>
      </p:sp>
      <p:pic>
        <p:nvPicPr>
          <p:cNvPr id="3" name="Picture 2"/>
          <p:cNvPicPr>
            <a:picLocks noChangeAspect="1"/>
          </p:cNvPicPr>
          <p:nvPr/>
        </p:nvPicPr>
        <p:blipFill rotWithShape="1">
          <a:blip r:embed="rId2"/>
          <a:srcRect l="17905" t="7426" r="18739" b="9700"/>
          <a:stretch/>
        </p:blipFill>
        <p:spPr>
          <a:xfrm>
            <a:off x="249381" y="1855730"/>
            <a:ext cx="6483927" cy="4770783"/>
          </a:xfrm>
          <a:prstGeom prst="rect">
            <a:avLst/>
          </a:prstGeom>
        </p:spPr>
      </p:pic>
      <p:sp>
        <p:nvSpPr>
          <p:cNvPr id="7" name="Title 1"/>
          <p:cNvSpPr txBox="1">
            <a:spLocks/>
          </p:cNvSpPr>
          <p:nvPr/>
        </p:nvSpPr>
        <p:spPr>
          <a:xfrm>
            <a:off x="-626022" y="1265328"/>
            <a:ext cx="4734154" cy="585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smtClean="0">
                <a:solidFill>
                  <a:srgbClr val="FF0000"/>
                </a:solidFill>
              </a:rPr>
              <a:t>www.myjob.mn</a:t>
            </a:r>
            <a:endParaRPr lang="en-US" sz="3600" dirty="0">
              <a:solidFill>
                <a:srgbClr val="FF0000"/>
              </a:solidFill>
            </a:endParaRPr>
          </a:p>
        </p:txBody>
      </p:sp>
      <p:sp>
        <p:nvSpPr>
          <p:cNvPr id="9" name="Title 1"/>
          <p:cNvSpPr txBox="1">
            <a:spLocks/>
          </p:cNvSpPr>
          <p:nvPr/>
        </p:nvSpPr>
        <p:spPr>
          <a:xfrm>
            <a:off x="6909955" y="1611031"/>
            <a:ext cx="4779818" cy="397461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mn-MN" sz="2400" dirty="0" smtClean="0">
                <a:solidFill>
                  <a:srgbClr val="FFFF00"/>
                </a:solidFill>
              </a:rPr>
              <a:t>Хэрэглэгч шинээр бүртгүүлэхэд их төвөгтэй </a:t>
            </a:r>
            <a:r>
              <a:rPr lang="en-US" sz="1600" dirty="0" smtClean="0">
                <a:solidFill>
                  <a:srgbClr val="FFFF00"/>
                </a:solidFill>
              </a:rPr>
              <a:t>(</a:t>
            </a:r>
            <a:r>
              <a:rPr lang="mn-MN" sz="1600" dirty="0" smtClean="0">
                <a:solidFill>
                  <a:srgbClr val="FFFF00"/>
                </a:solidFill>
              </a:rPr>
              <a:t>Шаардлагагүй олон мэдээллүүд бүртгэхийг шаарддаг.</a:t>
            </a:r>
            <a:r>
              <a:rPr lang="en-US" sz="1600" dirty="0" smtClean="0">
                <a:solidFill>
                  <a:srgbClr val="FFFF00"/>
                </a:solidFill>
              </a:rPr>
              <a:t>)</a:t>
            </a:r>
            <a:endParaRPr lang="mn-MN" sz="1600" dirty="0" smtClean="0">
              <a:solidFill>
                <a:srgbClr val="FFFF00"/>
              </a:solidFill>
            </a:endParaRPr>
          </a:p>
          <a:p>
            <a:endParaRPr lang="mn-MN" sz="2400" dirty="0" smtClean="0">
              <a:solidFill>
                <a:srgbClr val="FFFF00"/>
              </a:solidFill>
            </a:endParaRPr>
          </a:p>
          <a:p>
            <a:r>
              <a:rPr lang="mn-MN" sz="2400" dirty="0" smtClean="0">
                <a:solidFill>
                  <a:srgbClr val="FFFF00"/>
                </a:solidFill>
              </a:rPr>
              <a:t>Бүртгүүлэхэд 20-30 минут зарцуулж байна.</a:t>
            </a:r>
          </a:p>
          <a:p>
            <a:endParaRPr lang="mn-MN" sz="2400" dirty="0">
              <a:solidFill>
                <a:srgbClr val="FFFF00"/>
              </a:solidFill>
            </a:endParaRPr>
          </a:p>
          <a:p>
            <a:r>
              <a:rPr lang="mn-MN" sz="2400" dirty="0" smtClean="0">
                <a:solidFill>
                  <a:srgbClr val="FFFF00"/>
                </a:solidFill>
              </a:rPr>
              <a:t>Системийн идэвхжил сул</a:t>
            </a:r>
          </a:p>
          <a:p>
            <a:endParaRPr lang="mn-MN" sz="2400" dirty="0">
              <a:solidFill>
                <a:srgbClr val="FFFF00"/>
              </a:solidFill>
            </a:endParaRPr>
          </a:p>
          <a:p>
            <a:r>
              <a:rPr lang="mn-MN" sz="2400" dirty="0" smtClean="0">
                <a:solidFill>
                  <a:srgbClr val="FFFF00"/>
                </a:solidFill>
              </a:rPr>
              <a:t>Зөвхөн ажил зуучлалын үйл ажиллагаа явуулдаг</a:t>
            </a:r>
          </a:p>
          <a:p>
            <a:endParaRPr lang="mn-MN" sz="2400" dirty="0">
              <a:solidFill>
                <a:srgbClr val="FFFF00"/>
              </a:solidFill>
            </a:endParaRPr>
          </a:p>
          <a:p>
            <a:r>
              <a:rPr lang="mn-MN" sz="2400" dirty="0">
                <a:solidFill>
                  <a:srgbClr val="FFFF00"/>
                </a:solidFill>
              </a:rPr>
              <a:t>Системийн хэрэглчдийг дэмжсэн үйлчилгээ бага</a:t>
            </a:r>
          </a:p>
        </p:txBody>
      </p:sp>
      <p:sp>
        <p:nvSpPr>
          <p:cNvPr id="10" name="Title 1"/>
          <p:cNvSpPr txBox="1">
            <a:spLocks/>
          </p:cNvSpPr>
          <p:nvPr/>
        </p:nvSpPr>
        <p:spPr>
          <a:xfrm>
            <a:off x="-393443" y="6423268"/>
            <a:ext cx="11244376" cy="44741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800" dirty="0">
              <a:solidFill>
                <a:srgbClr val="FF0000"/>
              </a:solidFill>
            </a:endParaRPr>
          </a:p>
        </p:txBody>
      </p:sp>
    </p:spTree>
    <p:extLst>
      <p:ext uri="{BB962C8B-B14F-4D97-AF65-F5344CB8AC3E}">
        <p14:creationId xmlns:p14="http://schemas.microsoft.com/office/powerpoint/2010/main" val="3412603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208" t="5640" r="14046" b="4404"/>
          <a:stretch/>
        </p:blipFill>
        <p:spPr>
          <a:xfrm>
            <a:off x="209718" y="1851103"/>
            <a:ext cx="6554764" cy="4778297"/>
          </a:xfrm>
          <a:prstGeom prst="rect">
            <a:avLst/>
          </a:prstGeom>
        </p:spPr>
      </p:pic>
      <p:sp>
        <p:nvSpPr>
          <p:cNvPr id="5" name="Title 1"/>
          <p:cNvSpPr>
            <a:spLocks noGrp="1"/>
          </p:cNvSpPr>
          <p:nvPr>
            <p:ph type="title"/>
          </p:nvPr>
        </p:nvSpPr>
        <p:spPr>
          <a:xfrm>
            <a:off x="1446210" y="0"/>
            <a:ext cx="9404723" cy="773409"/>
          </a:xfrm>
        </p:spPr>
        <p:txBody>
          <a:bodyPr/>
          <a:lstStyle/>
          <a:p>
            <a:pPr algn="ctr"/>
            <a:r>
              <a:rPr lang="mn-MN"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Хэрэгцээ шаардлага</a:t>
            </a:r>
            <a:endPar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Title 1"/>
          <p:cNvSpPr txBox="1">
            <a:spLocks/>
          </p:cNvSpPr>
          <p:nvPr/>
        </p:nvSpPr>
        <p:spPr>
          <a:xfrm>
            <a:off x="-532504" y="1256457"/>
            <a:ext cx="4734154" cy="585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smtClean="0">
                <a:solidFill>
                  <a:srgbClr val="FF0000"/>
                </a:solidFill>
              </a:rPr>
              <a:t>www.ajilzuuch.mn</a:t>
            </a:r>
            <a:endParaRPr lang="en-US" sz="3200" dirty="0">
              <a:solidFill>
                <a:srgbClr val="FF0000"/>
              </a:solidFill>
            </a:endParaRPr>
          </a:p>
        </p:txBody>
      </p:sp>
      <p:sp>
        <p:nvSpPr>
          <p:cNvPr id="9" name="Title 1"/>
          <p:cNvSpPr txBox="1">
            <a:spLocks/>
          </p:cNvSpPr>
          <p:nvPr/>
        </p:nvSpPr>
        <p:spPr>
          <a:xfrm>
            <a:off x="6930738" y="1842233"/>
            <a:ext cx="4779818" cy="397461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Tx/>
              <a:buChar char="-"/>
            </a:pPr>
            <a:r>
              <a:rPr lang="mn-MN" sz="2400" dirty="0" smtClean="0">
                <a:solidFill>
                  <a:srgbClr val="FFFF00"/>
                </a:solidFill>
              </a:rPr>
              <a:t>Бүх төрлийн ажлын зуучлал хийдэг</a:t>
            </a:r>
          </a:p>
          <a:p>
            <a:endParaRPr lang="mn-MN" sz="2400" dirty="0" smtClean="0">
              <a:solidFill>
                <a:srgbClr val="FFFF00"/>
              </a:solidFill>
            </a:endParaRPr>
          </a:p>
          <a:p>
            <a:pPr marL="342900" indent="-342900">
              <a:buFontTx/>
              <a:buChar char="-"/>
            </a:pPr>
            <a:r>
              <a:rPr lang="mn-MN" sz="2400" dirty="0" smtClean="0">
                <a:solidFill>
                  <a:srgbClr val="FFFF00"/>
                </a:solidFill>
              </a:rPr>
              <a:t>Аутсорсингийн чиглэлийг түлхүү дэмждэг</a:t>
            </a:r>
          </a:p>
          <a:p>
            <a:endParaRPr lang="mn-MN" sz="2400" dirty="0" smtClean="0">
              <a:solidFill>
                <a:srgbClr val="FFFF00"/>
              </a:solidFill>
            </a:endParaRPr>
          </a:p>
          <a:p>
            <a:pPr marL="342900" indent="-342900">
              <a:buFontTx/>
              <a:buChar char="-"/>
            </a:pPr>
            <a:r>
              <a:rPr lang="mn-MN" sz="2400" dirty="0" smtClean="0">
                <a:solidFill>
                  <a:srgbClr val="FFFF00"/>
                </a:solidFill>
              </a:rPr>
              <a:t>Ашиглахад хялбар</a:t>
            </a:r>
          </a:p>
          <a:p>
            <a:endParaRPr lang="mn-MN" sz="2400" dirty="0" smtClean="0">
              <a:solidFill>
                <a:srgbClr val="FFFF00"/>
              </a:solidFill>
            </a:endParaRPr>
          </a:p>
          <a:p>
            <a:pPr marL="342900" indent="-342900">
              <a:buFontTx/>
              <a:buChar char="-"/>
            </a:pPr>
            <a:r>
              <a:rPr lang="mn-MN" sz="2400" dirty="0" smtClean="0">
                <a:solidFill>
                  <a:srgbClr val="FFFF00"/>
                </a:solidFill>
              </a:rPr>
              <a:t>Системийн идэвхжил маш муу</a:t>
            </a:r>
          </a:p>
          <a:p>
            <a:endParaRPr lang="mn-MN" sz="2400" dirty="0">
              <a:solidFill>
                <a:srgbClr val="FFFF00"/>
              </a:solidFill>
            </a:endParaRPr>
          </a:p>
          <a:p>
            <a:pPr marL="342900" indent="-342900">
              <a:buFontTx/>
              <a:buChar char="-"/>
            </a:pPr>
            <a:r>
              <a:rPr lang="mn-MN" sz="2400" dirty="0" smtClean="0">
                <a:solidFill>
                  <a:srgbClr val="FFFF00"/>
                </a:solidFill>
              </a:rPr>
              <a:t>Системийн хэрэглчдийг дэмжсэн үйлчилгээ бага</a:t>
            </a:r>
          </a:p>
        </p:txBody>
      </p:sp>
      <p:sp>
        <p:nvSpPr>
          <p:cNvPr id="10" name="Title 1"/>
          <p:cNvSpPr txBox="1">
            <a:spLocks/>
          </p:cNvSpPr>
          <p:nvPr/>
        </p:nvSpPr>
        <p:spPr>
          <a:xfrm>
            <a:off x="2079653" y="758277"/>
            <a:ext cx="9307309" cy="58577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mn-MN" sz="3200" dirty="0" smtClean="0"/>
              <a:t>Төстэй үйл ажиллагаа явуулдаг сайтууд </a:t>
            </a:r>
            <a:r>
              <a:rPr lang="en-US" sz="2000" dirty="0" smtClean="0"/>
              <a:t>(</a:t>
            </a:r>
            <a:r>
              <a:rPr lang="mn-MN" sz="2000" dirty="0" smtClean="0"/>
              <a:t>өрсөлдөг</a:t>
            </a:r>
            <a:r>
              <a:rPr lang="en-US" sz="2000" dirty="0" smtClean="0"/>
              <a:t>)</a:t>
            </a:r>
            <a:endParaRPr lang="en-US" sz="2000" dirty="0"/>
          </a:p>
        </p:txBody>
      </p:sp>
    </p:spTree>
    <p:extLst>
      <p:ext uri="{BB962C8B-B14F-4D97-AF65-F5344CB8AC3E}">
        <p14:creationId xmlns:p14="http://schemas.microsoft.com/office/powerpoint/2010/main" val="2956767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48686" y="892189"/>
          <a:ext cx="11365780" cy="5706037"/>
        </p:xfrm>
        <a:graphic>
          <a:graphicData uri="http://schemas.openxmlformats.org/drawingml/2006/table">
            <a:tbl>
              <a:tblPr firstRow="1" bandRow="1">
                <a:tableStyleId>{21E4AEA4-8DFA-4A89-87EB-49C32662AFE0}</a:tableStyleId>
              </a:tblPr>
              <a:tblGrid>
                <a:gridCol w="2273156"/>
                <a:gridCol w="2273156"/>
                <a:gridCol w="2273156"/>
                <a:gridCol w="2273156"/>
                <a:gridCol w="2273156"/>
              </a:tblGrid>
              <a:tr h="1748624">
                <a:tc>
                  <a:txBody>
                    <a:bodyPr/>
                    <a:lstStyle/>
                    <a:p>
                      <a:r>
                        <a:rPr lang="mn-MN" dirty="0" smtClean="0"/>
                        <a:t>Ажил хайх</a:t>
                      </a:r>
                      <a:endParaRPr lang="en-US" dirty="0"/>
                    </a:p>
                  </a:txBody>
                  <a:tcPr/>
                </a:tc>
                <a:tc>
                  <a:txBody>
                    <a:bodyPr/>
                    <a:lstStyle/>
                    <a:p>
                      <a:r>
                        <a:rPr lang="mn-MN" dirty="0" smtClean="0"/>
                        <a:t>Эрдэм шинжилгээ,</a:t>
                      </a:r>
                      <a:r>
                        <a:rPr lang="mn-MN" baseline="0" dirty="0" smtClean="0"/>
                        <a:t> судалгааны ажил хийж сурах</a:t>
                      </a:r>
                      <a:endParaRPr lang="en-US" dirty="0"/>
                    </a:p>
                  </a:txBody>
                  <a:tcPr/>
                </a:tc>
                <a:tc>
                  <a:txBody>
                    <a:bodyPr/>
                    <a:lstStyle/>
                    <a:p>
                      <a:r>
                        <a:rPr lang="mn-MN" dirty="0" smtClean="0"/>
                        <a:t>Эрдэм шинжилгээ,</a:t>
                      </a:r>
                      <a:r>
                        <a:rPr lang="mn-MN" baseline="0" dirty="0" smtClean="0"/>
                        <a:t> судалгааны ажилаа цаашид хөгжүүлэх, бизнес болгох</a:t>
                      </a:r>
                      <a:endParaRPr lang="en-US" dirty="0"/>
                    </a:p>
                  </a:txBody>
                  <a:tcPr/>
                </a:tc>
                <a:tc>
                  <a:txBody>
                    <a:bodyPr/>
                    <a:lstStyle/>
                    <a:p>
                      <a:r>
                        <a:rPr lang="mn-MN" dirty="0" smtClean="0"/>
                        <a:t>Багаар ажиллаж сурах</a:t>
                      </a:r>
                      <a:endParaRPr lang="en-US" dirty="0"/>
                    </a:p>
                  </a:txBody>
                  <a:tcPr/>
                </a:tc>
                <a:tc>
                  <a:txBody>
                    <a:bodyPr/>
                    <a:lstStyle/>
                    <a:p>
                      <a:r>
                        <a:rPr lang="mn-MN" dirty="0" smtClean="0"/>
                        <a:t>Дадлага хийх газар, ажлын байраа олох</a:t>
                      </a:r>
                      <a:endParaRPr lang="en-US" dirty="0"/>
                    </a:p>
                  </a:txBody>
                  <a:tcPr/>
                </a:tc>
              </a:tr>
              <a:tr h="3957413">
                <a:tc>
                  <a:txBody>
                    <a:bodyPr/>
                    <a:lstStyle/>
                    <a:p>
                      <a:pPr algn="ctr"/>
                      <a:r>
                        <a:rPr lang="mn-MN" sz="1800" dirty="0" smtClean="0"/>
                        <a:t>АСУУДАЛ</a:t>
                      </a:r>
                    </a:p>
                    <a:p>
                      <a:pPr algn="ctr"/>
                      <a:endParaRPr lang="mn-MN" sz="1800" dirty="0" smtClean="0"/>
                    </a:p>
                    <a:p>
                      <a:r>
                        <a:rPr lang="mn-MN" sz="1800" dirty="0" smtClean="0"/>
                        <a:t>-   Зар сонин авах</a:t>
                      </a:r>
                    </a:p>
                    <a:p>
                      <a:pPr marL="342900" indent="-342900">
                        <a:buFontTx/>
                        <a:buChar char="-"/>
                      </a:pPr>
                      <a:r>
                        <a:rPr lang="mn-MN" sz="1800" dirty="0" smtClean="0"/>
                        <a:t>Олон хүнтэй утасаар ярих</a:t>
                      </a:r>
                    </a:p>
                    <a:p>
                      <a:pPr marL="342900" indent="-342900">
                        <a:buFontTx/>
                        <a:buChar char="-"/>
                      </a:pPr>
                      <a:r>
                        <a:rPr lang="mn-MN" sz="1800" dirty="0" smtClean="0"/>
                        <a:t>Албан байгууллагаар ядартлаа гүйх</a:t>
                      </a:r>
                    </a:p>
                    <a:p>
                      <a:r>
                        <a:rPr lang="mn-MN" sz="1800" dirty="0" smtClean="0"/>
                        <a:t>зэргээр цаг мөнгөө хайр найргүй үрдэг.</a:t>
                      </a:r>
                    </a:p>
                    <a:p>
                      <a:endParaRPr lang="en-US" dirty="0"/>
                    </a:p>
                  </a:txBody>
                  <a:tcPr/>
                </a:tc>
                <a:tc>
                  <a:txBody>
                    <a:bodyPr/>
                    <a:lstStyle/>
                    <a:p>
                      <a:r>
                        <a:rPr lang="mn-MN" dirty="0" smtClean="0"/>
                        <a:t>АСУУДАЛ</a:t>
                      </a:r>
                    </a:p>
                    <a:p>
                      <a:endParaRPr lang="mn-MN" dirty="0" smtClean="0"/>
                    </a:p>
                    <a:p>
                      <a:pPr>
                        <a:buFont typeface="Arial" pitchFamily="34" charset="0"/>
                        <a:buNone/>
                      </a:pPr>
                      <a:r>
                        <a:rPr lang="mn-MN" baseline="0" dirty="0" smtClean="0"/>
                        <a:t>- Баг бүрдүүлэх гэж хайлт эрэлт үүсгэнэ</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mn-MN" baseline="0" dirty="0" smtClean="0"/>
                        <a:t>АСУУДАЛ</a:t>
                      </a:r>
                    </a:p>
                    <a:p>
                      <a:pPr marL="0" marR="0" indent="0" algn="l" defTabSz="457200" rtl="0" eaLnBrk="1" fontAlgn="auto" latinLnBrk="0" hangingPunct="1">
                        <a:lnSpc>
                          <a:spcPct val="100000"/>
                        </a:lnSpc>
                        <a:spcBef>
                          <a:spcPts val="0"/>
                        </a:spcBef>
                        <a:spcAft>
                          <a:spcPts val="0"/>
                        </a:spcAft>
                        <a:buClrTx/>
                        <a:buSzTx/>
                        <a:buFontTx/>
                        <a:buNone/>
                        <a:tabLst/>
                        <a:defRPr/>
                      </a:pPr>
                      <a:endParaRPr lang="mn-M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mn-MN" baseline="0" dirty="0" smtClean="0"/>
                        <a:t>- Олон хүнтэй уулзах цаг авна</a:t>
                      </a:r>
                    </a:p>
                    <a:p>
                      <a:pPr marL="0" marR="0" indent="0" algn="l" defTabSz="457200" rtl="0" eaLnBrk="1" fontAlgn="auto" latinLnBrk="0" hangingPunct="1">
                        <a:lnSpc>
                          <a:spcPct val="100000"/>
                        </a:lnSpc>
                        <a:spcBef>
                          <a:spcPts val="0"/>
                        </a:spcBef>
                        <a:spcAft>
                          <a:spcPts val="0"/>
                        </a:spcAft>
                        <a:buClrTx/>
                        <a:buSzTx/>
                        <a:buFontTx/>
                        <a:buNone/>
                        <a:tabLst/>
                        <a:defRPr/>
                      </a:pPr>
                      <a:r>
                        <a:rPr lang="mn-MN" baseline="0" dirty="0" smtClean="0"/>
                        <a:t>- Дэмжиж, хамтран ажиллах албан байгууллагууд хайж гүйх зэргээр цаг хугацаа маш их үрэгдэнэ.</a:t>
                      </a:r>
                      <a:endParaRPr lang="en-US" dirty="0" smtClean="0"/>
                    </a:p>
                    <a:p>
                      <a:endParaRPr lang="en-US" dirty="0"/>
                    </a:p>
                  </a:txBody>
                  <a:tcPr/>
                </a:tc>
                <a:tc>
                  <a:txBody>
                    <a:bodyPr/>
                    <a:lstStyle/>
                    <a:p>
                      <a:r>
                        <a:rPr lang="mn-MN" dirty="0" smtClean="0"/>
                        <a:t>АСУУДАЛ</a:t>
                      </a:r>
                    </a:p>
                    <a:p>
                      <a:endParaRPr lang="mn-MN" dirty="0" smtClean="0"/>
                    </a:p>
                    <a:p>
                      <a:pPr>
                        <a:buFontTx/>
                        <a:buNone/>
                      </a:pPr>
                      <a:r>
                        <a:rPr lang="mn-MN" dirty="0" smtClean="0"/>
                        <a:t>-</a:t>
                      </a:r>
                      <a:r>
                        <a:rPr lang="mn-MN" baseline="0" dirty="0" smtClean="0"/>
                        <a:t> Х</a:t>
                      </a:r>
                      <a:r>
                        <a:rPr lang="mn-MN" dirty="0" smtClean="0"/>
                        <a:t>оорондоо санаа бодлоо муу солигцдог,</a:t>
                      </a:r>
                      <a:r>
                        <a:rPr lang="mn-MN" baseline="0" dirty="0" smtClean="0"/>
                        <a:t> ойлголцолд хүрдэггүй</a:t>
                      </a:r>
                    </a:p>
                    <a:p>
                      <a:pPr>
                        <a:buFontTx/>
                        <a:buNone/>
                      </a:pPr>
                      <a:r>
                        <a:rPr lang="mn-MN" baseline="0" dirty="0" smtClean="0"/>
                        <a:t>- </a:t>
                      </a:r>
                      <a:endParaRPr lang="en-US" dirty="0"/>
                    </a:p>
                  </a:txBody>
                  <a:tcPr/>
                </a:tc>
                <a:tc>
                  <a:txBody>
                    <a:bodyPr/>
                    <a:lstStyle/>
                    <a:p>
                      <a:r>
                        <a:rPr lang="mn-MN" dirty="0" smtClean="0"/>
                        <a:t>АСУУДАЛ</a:t>
                      </a:r>
                    </a:p>
                    <a:p>
                      <a:endParaRPr lang="mn-MN" dirty="0" smtClean="0"/>
                    </a:p>
                    <a:p>
                      <a:pPr>
                        <a:buFontTx/>
                        <a:buChar char="-"/>
                      </a:pPr>
                      <a:r>
                        <a:rPr lang="mn-MN" dirty="0" smtClean="0"/>
                        <a:t>Дадлага</a:t>
                      </a:r>
                      <a:r>
                        <a:rPr lang="mn-MN" baseline="0" dirty="0" smtClean="0"/>
                        <a:t> нь багшын ашиг сонирхолоор хийгддэг</a:t>
                      </a:r>
                    </a:p>
                    <a:p>
                      <a:pPr>
                        <a:buFontTx/>
                        <a:buChar char="-"/>
                      </a:pPr>
                      <a:r>
                        <a:rPr lang="mn-MN" baseline="0" dirty="0" smtClean="0"/>
                        <a:t> Дадлагын чанар үр дүн муу байдаг</a:t>
                      </a:r>
                      <a:endParaRPr lang="en-US" dirty="0"/>
                    </a:p>
                  </a:txBody>
                  <a:tcPr/>
                </a:tc>
              </a:tr>
            </a:tbl>
          </a:graphicData>
        </a:graphic>
      </p:graphicFrame>
      <p:sp>
        <p:nvSpPr>
          <p:cNvPr id="5" name="Title 1"/>
          <p:cNvSpPr>
            <a:spLocks noGrp="1"/>
          </p:cNvSpPr>
          <p:nvPr>
            <p:ph type="title"/>
          </p:nvPr>
        </p:nvSpPr>
        <p:spPr>
          <a:xfrm>
            <a:off x="1466992" y="93518"/>
            <a:ext cx="9404723" cy="773409"/>
          </a:xfrm>
        </p:spPr>
        <p:txBody>
          <a:bodyPr/>
          <a:lstStyle/>
          <a:p>
            <a:pPr algn="ctr"/>
            <a:r>
              <a:rPr lang="mn-MN" sz="32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Хэрэгцээ шаардлага</a:t>
            </a:r>
            <a:endPar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03827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nvPr>
        </p:nvGraphicFramePr>
        <p:xfrm>
          <a:off x="448686" y="892189"/>
          <a:ext cx="11365780" cy="5969093"/>
        </p:xfrm>
        <a:graphic>
          <a:graphicData uri="http://schemas.openxmlformats.org/drawingml/2006/table">
            <a:tbl>
              <a:tblPr firstRow="1" bandRow="1">
                <a:tableStyleId>{21E4AEA4-8DFA-4A89-87EB-49C32662AFE0}</a:tableStyleId>
              </a:tblPr>
              <a:tblGrid>
                <a:gridCol w="2273156"/>
                <a:gridCol w="2273156"/>
                <a:gridCol w="2273156"/>
                <a:gridCol w="2273156"/>
                <a:gridCol w="2273156"/>
              </a:tblGrid>
              <a:tr h="1748624">
                <a:tc>
                  <a:txBody>
                    <a:bodyPr/>
                    <a:lstStyle/>
                    <a:p>
                      <a:r>
                        <a:rPr lang="mn-MN" dirty="0" smtClean="0"/>
                        <a:t>Сонирхсон</a:t>
                      </a:r>
                      <a:r>
                        <a:rPr lang="mn-MN" baseline="0" dirty="0" smtClean="0"/>
                        <a:t> хичээлээ онлайнаар суралцах, хичээлийн хоцрогдол арилгах</a:t>
                      </a:r>
                      <a:endParaRPr lang="en-US" dirty="0"/>
                    </a:p>
                  </a:txBody>
                  <a:tcPr/>
                </a:tc>
                <a:tc>
                  <a:txBody>
                    <a:bodyPr/>
                    <a:lstStyle/>
                    <a:p>
                      <a:r>
                        <a:rPr lang="mn-MN" dirty="0" smtClean="0"/>
                        <a:t>Зохион</a:t>
                      </a:r>
                      <a:r>
                        <a:rPr lang="mn-MN" baseline="0" dirty="0" smtClean="0"/>
                        <a:t> байгуулах, хүнтэй харилцах ур чадварт суралцах</a:t>
                      </a:r>
                      <a:endParaRPr lang="en-US" dirty="0"/>
                    </a:p>
                  </a:txBody>
                  <a:tcPr/>
                </a:tc>
                <a:tc>
                  <a:txBody>
                    <a:bodyPr/>
                    <a:lstStyle/>
                    <a:p>
                      <a:r>
                        <a:rPr lang="mn-MN" smtClean="0"/>
                        <a:t>Уралдаан</a:t>
                      </a:r>
                      <a:r>
                        <a:rPr lang="mn-MN" baseline="0" smtClean="0"/>
                        <a:t> тэмцээнд оролцож, ө</a:t>
                      </a:r>
                      <a:r>
                        <a:rPr lang="mn-MN" smtClean="0"/>
                        <a:t>өрийгөө</a:t>
                      </a:r>
                      <a:r>
                        <a:rPr lang="mn-MN" baseline="0" smtClean="0"/>
                        <a:t> </a:t>
                      </a:r>
                      <a:r>
                        <a:rPr lang="mn-MN" baseline="0" dirty="0" smtClean="0"/>
                        <a:t>үнэлүүлэх, бусадтай өрсөлдөх</a:t>
                      </a:r>
                      <a:endParaRPr lang="en-US" dirty="0"/>
                    </a:p>
                  </a:txBody>
                  <a:tcPr/>
                </a:tc>
                <a:tc>
                  <a:txBody>
                    <a:bodyPr/>
                    <a:lstStyle/>
                    <a:p>
                      <a:r>
                        <a:rPr lang="mn-MN" smtClean="0"/>
                        <a:t>Чадварлаг, боловсон</a:t>
                      </a:r>
                      <a:r>
                        <a:rPr lang="mn-MN" baseline="0" smtClean="0"/>
                        <a:t> хүчнийг бүрдүүлэх </a:t>
                      </a:r>
                      <a:endParaRPr lang="en-US" dirty="0"/>
                    </a:p>
                  </a:txBody>
                  <a:tcPr/>
                </a:tc>
                <a:tc>
                  <a:txBody>
                    <a:bodyPr/>
                    <a:lstStyle/>
                    <a:p>
                      <a:r>
                        <a:rPr lang="mn-MN" baseline="0" smtClean="0"/>
                        <a:t>Ажлын баг үүсгэж өөрсдийн болон, захиалгын ажил хийх</a:t>
                      </a:r>
                      <a:endParaRPr lang="en-US" dirty="0"/>
                    </a:p>
                  </a:txBody>
                  <a:tcPr/>
                </a:tc>
              </a:tr>
              <a:tr h="3957413">
                <a:tc>
                  <a:txBody>
                    <a:bodyPr/>
                    <a:lstStyle/>
                    <a:p>
                      <a:pPr algn="ctr"/>
                      <a:r>
                        <a:rPr lang="mn-MN" sz="1800" dirty="0" smtClean="0"/>
                        <a:t>АСУУДАЛ</a:t>
                      </a:r>
                    </a:p>
                    <a:p>
                      <a:pPr algn="ctr"/>
                      <a:endParaRPr lang="mn-MN" sz="1800" dirty="0" smtClean="0"/>
                    </a:p>
                    <a:p>
                      <a:r>
                        <a:rPr lang="mn-MN" dirty="0" smtClean="0"/>
                        <a:t>-</a:t>
                      </a:r>
                      <a:r>
                        <a:rPr lang="mn-MN" baseline="0" dirty="0" smtClean="0"/>
                        <a:t> Хичээлийн хоцрогдлоо нөхөх нөхцөл боломж тааруу байдаг</a:t>
                      </a:r>
                      <a:endParaRPr lang="en-US" dirty="0"/>
                    </a:p>
                  </a:txBody>
                  <a:tcPr/>
                </a:tc>
                <a:tc>
                  <a:txBody>
                    <a:bodyPr/>
                    <a:lstStyle/>
                    <a:p>
                      <a:r>
                        <a:rPr lang="mn-MN" dirty="0" smtClean="0"/>
                        <a:t>АСУУДАЛ</a:t>
                      </a:r>
                    </a:p>
                    <a:p>
                      <a:endParaRPr lang="mn-MN" dirty="0" smtClean="0"/>
                    </a:p>
                    <a:p>
                      <a:pPr>
                        <a:buFontTx/>
                        <a:buChar char="-"/>
                      </a:pPr>
                      <a:r>
                        <a:rPr lang="mn-MN" dirty="0" smtClean="0"/>
                        <a:t> Ямарваа нэгэн нийгмийн ажилд  оролцохдоо оролцоо багатай байдаг,</a:t>
                      </a:r>
                      <a:r>
                        <a:rPr lang="mn-MN" baseline="0" dirty="0" smtClean="0"/>
                        <a:t> оролцдоггүй</a:t>
                      </a:r>
                    </a:p>
                    <a:p>
                      <a:pPr>
                        <a:buFontTx/>
                        <a:buChar char="-"/>
                      </a:pPr>
                      <a:r>
                        <a:rPr lang="mn-MN" baseline="0" dirty="0" smtClean="0"/>
                        <a:t> Оролцоо багатай учир харилцаа, зохион байгуулалт муу </a:t>
                      </a:r>
                      <a:endParaRPr lang="en-US" dirty="0"/>
                    </a:p>
                  </a:txBody>
                  <a:tcPr/>
                </a:tc>
                <a:tc>
                  <a:txBody>
                    <a:bodyPr/>
                    <a:lstStyle/>
                    <a:p>
                      <a:r>
                        <a:rPr lang="mn-MN" dirty="0" smtClean="0"/>
                        <a:t>АСУУДАЛ</a:t>
                      </a:r>
                    </a:p>
                    <a:p>
                      <a:endParaRPr lang="mn-MN" dirty="0" smtClean="0"/>
                    </a:p>
                    <a:p>
                      <a:pPr>
                        <a:buFontTx/>
                        <a:buChar char="-"/>
                      </a:pPr>
                      <a:r>
                        <a:rPr lang="mn-MN" dirty="0" smtClean="0"/>
                        <a:t>Оролцоо,</a:t>
                      </a:r>
                      <a:r>
                        <a:rPr lang="mn-MN" baseline="0" dirty="0" smtClean="0"/>
                        <a:t> идэвхи муутайгаас болоод бусдаар үнэлүүлэх үнэлэмж багасдаг</a:t>
                      </a:r>
                    </a:p>
                    <a:p>
                      <a:pPr>
                        <a:buFontTx/>
                        <a:buChar char="-"/>
                      </a:pPr>
                      <a:r>
                        <a:rPr lang="mn-MN" baseline="0" dirty="0" smtClean="0"/>
                        <a:t> Өөрийгөө бусдаас доогуур үнэлэж эхэлдэг</a:t>
                      </a:r>
                      <a:endParaRPr lang="en-US" dirty="0"/>
                    </a:p>
                  </a:txBody>
                  <a:tcPr/>
                </a:tc>
                <a:tc>
                  <a:txBody>
                    <a:bodyPr/>
                    <a:lstStyle/>
                    <a:p>
                      <a:r>
                        <a:rPr lang="mn-MN" dirty="0" smtClean="0"/>
                        <a:t>АСУУДАЛ</a:t>
                      </a:r>
                    </a:p>
                    <a:p>
                      <a:endParaRPr lang="mn-MN" dirty="0" smtClean="0"/>
                    </a:p>
                    <a:p>
                      <a:pPr marL="285750" indent="-285750">
                        <a:buFontTx/>
                        <a:buChar char="-"/>
                      </a:pPr>
                      <a:r>
                        <a:rPr lang="mn-MN" sz="1600" dirty="0" smtClean="0"/>
                        <a:t>Хангалттай</a:t>
                      </a:r>
                      <a:r>
                        <a:rPr lang="mn-MN" sz="1600" baseline="0" dirty="0" smtClean="0"/>
                        <a:t> мэдлэг, чадвратай оюутан залуусыг олохын тулд цаг хугацаа их зарцуулна.</a:t>
                      </a:r>
                    </a:p>
                    <a:p>
                      <a:pPr marL="285750" indent="-285750">
                        <a:buFontTx/>
                        <a:buChar char="-"/>
                      </a:pPr>
                      <a:r>
                        <a:rPr lang="mn-MN" sz="1600" baseline="0" dirty="0" smtClean="0"/>
                        <a:t>Тууштай, үр дүнтэй ажиллах боловсон хүчин олж авахад хэцүү </a:t>
                      </a:r>
                      <a:endParaRPr lang="en-US" sz="1600" dirty="0"/>
                    </a:p>
                  </a:txBody>
                  <a:tcPr/>
                </a:tc>
                <a:tc>
                  <a:txBody>
                    <a:bodyPr/>
                    <a:lstStyle/>
                    <a:p>
                      <a:r>
                        <a:rPr lang="mn-MN" dirty="0" smtClean="0"/>
                        <a:t>АСУУДАЛ</a:t>
                      </a:r>
                    </a:p>
                    <a:p>
                      <a:endParaRPr lang="mn-MN" dirty="0" smtClean="0"/>
                    </a:p>
                    <a:p>
                      <a:pPr marL="285750" indent="-285750">
                        <a:buFontTx/>
                        <a:buChar char="-"/>
                      </a:pPr>
                      <a:r>
                        <a:rPr lang="mn-MN" dirty="0" smtClean="0"/>
                        <a:t>Тууштай,</a:t>
                      </a:r>
                      <a:r>
                        <a:rPr lang="mn-MN" baseline="0" dirty="0" smtClean="0"/>
                        <a:t> үр дүнтэй хамтран ажиллах багыг бүрдүүлэхэд асуудал их гардаг</a:t>
                      </a:r>
                    </a:p>
                    <a:p>
                      <a:pPr marL="285750" indent="-285750">
                        <a:buFontTx/>
                        <a:buChar char="-"/>
                      </a:pPr>
                      <a:r>
                        <a:rPr lang="mn-MN" baseline="0" dirty="0" smtClean="0"/>
                        <a:t>Багаараа гүйцэтгэх ажил үүрэг олход хүндрэлтэй</a:t>
                      </a:r>
                      <a:endParaRPr lang="en-US" dirty="0"/>
                    </a:p>
                  </a:txBody>
                  <a:tcPr/>
                </a:tc>
              </a:tr>
            </a:tbl>
          </a:graphicData>
        </a:graphic>
      </p:graphicFrame>
      <p:sp>
        <p:nvSpPr>
          <p:cNvPr id="6" name="Title 1"/>
          <p:cNvSpPr>
            <a:spLocks noGrp="1"/>
          </p:cNvSpPr>
          <p:nvPr>
            <p:ph type="title"/>
          </p:nvPr>
        </p:nvSpPr>
        <p:spPr>
          <a:xfrm>
            <a:off x="1466992" y="93518"/>
            <a:ext cx="9404723" cy="773409"/>
          </a:xfrm>
        </p:spPr>
        <p:txBody>
          <a:bodyPr/>
          <a:lstStyle/>
          <a:p>
            <a:pPr algn="ctr"/>
            <a:r>
              <a:rPr lang="mn-MN" sz="32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Хэрэгцээ шаардлага</a:t>
            </a:r>
            <a:endPar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675425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559</TotalTime>
  <Words>1491</Words>
  <Application>Microsoft Office PowerPoint</Application>
  <PresentationFormat>Widescreen</PresentationFormat>
  <Paragraphs>152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Century Gothic</vt:lpstr>
      <vt:lpstr>Times New Roman</vt:lpstr>
      <vt:lpstr>Wingdings 3</vt:lpstr>
      <vt:lpstr>Ion</vt:lpstr>
      <vt:lpstr>PowerPoint Presentation</vt:lpstr>
      <vt:lpstr>Төслийн үндэслэл болон өнөөгийн байдал</vt:lpstr>
      <vt:lpstr>Google Form ашиглан  хэрэглэгчдийн дунд явуулсан судалгаа </vt:lpstr>
      <vt:lpstr>Google Form ашиглан  хэрэглэгчдийн дунд явуулсан судалгаа </vt:lpstr>
      <vt:lpstr>Google Form ашиглан  хэрэглэгчдийн дунд явуулсан судалгаа </vt:lpstr>
      <vt:lpstr>Хэрэгцээ шаардлага</vt:lpstr>
      <vt:lpstr>Хэрэгцээ шаардлага</vt:lpstr>
      <vt:lpstr>Хэрэгцээ шаардлага</vt:lpstr>
      <vt:lpstr>Хэрэгцээ шаардлага</vt:lpstr>
      <vt:lpstr>Үйл ажиллагаа болон санхүүгийн төлөвлөгөө </vt:lpstr>
      <vt:lpstr>Үйл ажиллагаа болон санхүүгийн төлөвлөгөө </vt:lpstr>
      <vt:lpstr>PowerPoint Presentation</vt:lpstr>
      <vt:lpstr>Энэ бол албан байгууллага өөрийн эрхээр нэвтэрч орсон байдал юм. Тухайн хэрэглэгчидтэй холбоотой бүхий л функцууд, мэдээ мэдээллийг харуулна.</vt:lpstr>
      <vt:lpstr>PowerPoint Presentation</vt:lpstr>
      <vt:lpstr>PowerPoint Presentation</vt:lpstr>
      <vt:lpstr>Дараах байдлаар тухайн багштай хамтран ажилладаг судалгааны, ажлын багууд болон клубуудыг товч мэдээллийн хамтаар arrow slide буюу хоёр тийш гүйх байдлаар харуулна. Мөн шинээр баг үүсгэх гэсэн функцтэй байна.</vt:lpstr>
      <vt:lpstr>Дараах байдлаар тухайн оюутантай хамтран ажилладаг судалгааны, ажлын багууд болон клубуудыг товч мэдээллийн хамтаар arrow slide буюу хоёр тийш гүйх байдлаар харуулна. Мөн шинээр баг үүсгэх гэсэн функцтэй байна.</vt:lpstr>
      <vt:lpstr>Ажилд орох хүсэлт гаргасан хэрэглэгчрүү тухайн албан байгууллага зурвас илгээх мөн тухайн хэрэглэгчийн бөглөсөн CV татаж аван танилцах боломжтой.</vt:lpstr>
      <vt:lpstr>Нэвтэрч орсон хэрэглэгчийн хувьд холбогдох ажлын зарууд байрлах хэсэг байх ба дээд буланд нь </vt:lpstr>
      <vt:lpstr>Системийн аль нэг хэсэг байрлах хэрэглэгчийн товч мэдээлэл дээр курсор аваачих үед тухайн хэрэглэгчийн тодорхой мэдээлэл, статистик үзүүлэлт болон нэмэлт функцууд томорох байдлаар харагдана. Үүнд: Хэрэглэгчийн овог нэр, мэргэжил, харъяа сургууль, холбогдох функууд болон статистик үзүүлэлт харагдана.</vt:lpstr>
      <vt:lpstr>Оюутаны статистик үзүүлэлт нь сүүлийн 5 долоо хоногт үзүүлсэн идэвхи оролцоогоор тооцогдож харагдана. Тухайн оюутанг сонирхож буй багш, албан байгууллагууд түүний идэвхи нь унасан болон ахисан түвшинг тооцон дүгнэлт хийхэд хялбар болох юм. </vt:lpstr>
      <vt:lpstr>Системийн аль нэг хэсэг байрлах хэрэглэгчийн товч мэдээлэл дээр курсор аваачих үед тухайн хэрэглэгчийн тодорхой мэдээлэл, статистик үзүүлэлт болон нэмэлт функцууд томорох байдлаар харагдана. Үүнд: Хэрэглэгчийн овог нэр, мэргэжил, харъяа сургууль, холбогдох функууд болон статистик үзүүлэлт харагдана.</vt:lpstr>
      <vt:lpstr>Нэвтэрч орсон хэрэглэгчийн хувьд холбогдох ажлын зарууд байрлах хэсэг байх ба дээд буланд нь </vt:lpstr>
      <vt:lpstr>Ажилд орох хүсэлт гаргасан хэрэглэгчрүү тухайн албан байгууллага зурвас илгээх мөн тухайн хэрэглэгчийн бөглөсөн CV татаж аван танилцах боломжтой.</vt:lpstr>
      <vt:lpstr>Дараах байдлаар тухайн байгуулагатай хамтран ажилладаг судалгааны болон ажлын багуудыг товч мэдээллийн хамтаар arrow slide буюу хоёр тийш гүйх байдлаар харуулна. Мөн шинээр баг үүсгэх гэсэн функцтэй байна.</vt:lpstr>
      <vt:lpstr>Доорхи байдлаар тухайн байгууллагын оруулсан ажлын заруудыг харуулна. Мөн тухайн зарыг засварлах, идэвхигүй болгох,  шинэ зар нэмэх гэсэн функцууд байх ба идэвхигүй болсон зарыг систем архивлаж хадгална. </vt:lpstr>
      <vt:lpstr>Албан байгуулагад олон талын боломжууд байдгын нэг нь шинэ үйл ажилгаа зохион байгуулах юм. Энэ нь оюутан залуусын оролцоог сайжуураад зогсохгүй тухайн байгуулгын өөрийгөө сурталчилах боломж болно.</vt:lpstr>
      <vt:lpstr>Тухайн албан байгуулагатай холбогдолтой ажил хайсан  хэрэглэгчдийн заруудыг дараах байдлаар харуулна.  </vt:lpstr>
      <vt:lpstr>Тухайн багшын удирдан явуулдаг судалгааны болон ажлын багтай хамтран ажиллах хүсэлт ирсэн байдал харагдаж байна. Багш сонирхосон асуултаа хувийн зурвас илгээх функцын тусламжтай илгээнэ. Хамтран ажиллах хүсэлтэй бол доор үзүүлсэн анкетыг татаж аваад бөглөж буцаан илгээнэ.</vt:lpstr>
      <vt:lpstr>Дараах байдлаар тухайн багшын хувийн онлайн сургалт, курсууд товч мэдээллийн хамтаар arrow slide буюу хоёр тийш гүйх байдлаар харуулна. Мөн онлайн сургалт үүсгэх үүсгэх гэсэн функцтэй байна.</vt:lpstr>
      <vt:lpstr>Уг багшын хөтлөн явуулдаг болон оролцдог судалгаан шинжилгээны ажил талаархи мэдээлэл харагдах байдал. Мөн дахин шинээр судалгааны ажил үүсгэх боломжтой</vt:lpstr>
      <vt:lpstr>Доорхи байдлаар тухайн багшын оруулсан ажлын заруудыг харуулна. Мөн тухайн зарыг засварлах, идэвхигүй болгох,  шинэ зар нэмэх гэсэн функцууд байх ба идэвхигүй болсон зарыг систем архивлаж хадгална. </vt:lpstr>
      <vt:lpstr>Тухайн багшын зохион байгуулж буй болон оролцож буй үйл ажилгаануудыг харуулсан цонх </vt:lpstr>
      <vt:lpstr>Тухайн оюутантай аль нэг байгууллага болон багшаас хамтран ажиллах хүсэлт ирсэн байдал харагдаж байна. Оюутан сонирхосон асуултаа хувийн зурвас илгээх функцын тусламжтай илгээнэ. Хамтран ажиллах хүсэлтэй бол доор үзүүлсэн анкетыг татаж аваад бөглөж буцаан илгээнэ.</vt:lpstr>
      <vt:lpstr>Эрсдэл, шийдвэрлэх арга зам:  Төслийг амжилттай хэрэгжүүлэхэд учирч болзошгүй эрсдэл, түүнийг хэрхэн багасгах боломжтой тухай</vt:lpstr>
      <vt:lpstr> </vt:lpstr>
      <vt:lpstr>PowerPoint Presentation</vt:lpstr>
      <vt:lpstr>PowerPoint Presentation</vt:lpstr>
      <vt:lpstr>PowerPoint Presentation</vt:lpstr>
      <vt:lpstr>Төслийн тогтвортой байдал, үр нөлөө: Төсөл хэрэгжиж дууссаны дараа тухайн төслийн тогтвортой байдал хэрхэн хангагдах, нэвтрүүлсэн үйл ажиллагааг хэрхэн хэвшил болгон үргэлжлүүлэх тухай</vt:lpstr>
      <vt:lpstr>PowerPoint Presentation</vt:lpstr>
      <vt:lpstr>PowerPoint Presentation</vt:lpstr>
      <vt:lpstr>PowerPoint Presentation</vt:lpstr>
      <vt:lpstr>Хэрэглэгчидэд өөрсдийн үйл ажиллагааг танилцуулах шатны хүрээнд: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БОБ гурвалсан зууч систем</dc:title>
  <dc:creator>t.dulamgaraw</dc:creator>
  <cp:lastModifiedBy>ts.naranmandakh</cp:lastModifiedBy>
  <cp:revision>137</cp:revision>
  <dcterms:created xsi:type="dcterms:W3CDTF">2016-04-12T06:32:39Z</dcterms:created>
  <dcterms:modified xsi:type="dcterms:W3CDTF">2016-04-14T10:07:59Z</dcterms:modified>
</cp:coreProperties>
</file>